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  <p:sldMasterId id="2147483664" r:id="rId3"/>
    <p:sldMasterId id="2147483676" r:id="rId4"/>
  </p:sldMasterIdLst>
  <p:notesMasterIdLst>
    <p:notesMasterId r:id="rId83"/>
  </p:notesMasterIdLst>
  <p:handoutMasterIdLst>
    <p:handoutMasterId r:id="rId84"/>
  </p:handoutMasterIdLst>
  <p:sldIdLst>
    <p:sldId id="260" r:id="rId5"/>
    <p:sldId id="869" r:id="rId6"/>
    <p:sldId id="871" r:id="rId7"/>
    <p:sldId id="872" r:id="rId8"/>
    <p:sldId id="296" r:id="rId9"/>
    <p:sldId id="873" r:id="rId10"/>
    <p:sldId id="670" r:id="rId11"/>
    <p:sldId id="870" r:id="rId12"/>
    <p:sldId id="832" r:id="rId13"/>
    <p:sldId id="918" r:id="rId14"/>
    <p:sldId id="853" r:id="rId15"/>
    <p:sldId id="471" r:id="rId16"/>
    <p:sldId id="567" r:id="rId17"/>
    <p:sldId id="757" r:id="rId18"/>
    <p:sldId id="786" r:id="rId19"/>
    <p:sldId id="311" r:id="rId20"/>
    <p:sldId id="834" r:id="rId21"/>
    <p:sldId id="875" r:id="rId22"/>
    <p:sldId id="877" r:id="rId23"/>
    <p:sldId id="479" r:id="rId24"/>
    <p:sldId id="878" r:id="rId25"/>
    <p:sldId id="855" r:id="rId26"/>
    <p:sldId id="796" r:id="rId27"/>
    <p:sldId id="913" r:id="rId28"/>
    <p:sldId id="879" r:id="rId29"/>
    <p:sldId id="892" r:id="rId30"/>
    <p:sldId id="893" r:id="rId31"/>
    <p:sldId id="895" r:id="rId32"/>
    <p:sldId id="938" r:id="rId33"/>
    <p:sldId id="838" r:id="rId34"/>
    <p:sldId id="836" r:id="rId35"/>
    <p:sldId id="881" r:id="rId36"/>
    <p:sldId id="882" r:id="rId37"/>
    <p:sldId id="857" r:id="rId38"/>
    <p:sldId id="898" r:id="rId39"/>
    <p:sldId id="885" r:id="rId40"/>
    <p:sldId id="914" r:id="rId41"/>
    <p:sldId id="902" r:id="rId42"/>
    <p:sldId id="839" r:id="rId43"/>
    <p:sldId id="896" r:id="rId44"/>
    <p:sldId id="841" r:id="rId45"/>
    <p:sldId id="840" r:id="rId46"/>
    <p:sldId id="862" r:id="rId47"/>
    <p:sldId id="843" r:id="rId48"/>
    <p:sldId id="887" r:id="rId49"/>
    <p:sldId id="731" r:id="rId50"/>
    <p:sldId id="555" r:id="rId51"/>
    <p:sldId id="888" r:id="rId52"/>
    <p:sldId id="747" r:id="rId53"/>
    <p:sldId id="403" r:id="rId54"/>
    <p:sldId id="710" r:id="rId55"/>
    <p:sldId id="889" r:id="rId56"/>
    <p:sldId id="765" r:id="rId57"/>
    <p:sldId id="901" r:id="rId58"/>
    <p:sldId id="688" r:id="rId59"/>
    <p:sldId id="912" r:id="rId60"/>
    <p:sldId id="920" r:id="rId61"/>
    <p:sldId id="921" r:id="rId62"/>
    <p:sldId id="923" r:id="rId63"/>
    <p:sldId id="922" r:id="rId64"/>
    <p:sldId id="926" r:id="rId65"/>
    <p:sldId id="925" r:id="rId66"/>
    <p:sldId id="924" r:id="rId67"/>
    <p:sldId id="931" r:id="rId68"/>
    <p:sldId id="903" r:id="rId69"/>
    <p:sldId id="939" r:id="rId70"/>
    <p:sldId id="904" r:id="rId71"/>
    <p:sldId id="915" r:id="rId72"/>
    <p:sldId id="916" r:id="rId73"/>
    <p:sldId id="917" r:id="rId74"/>
    <p:sldId id="932" r:id="rId75"/>
    <p:sldId id="934" r:id="rId76"/>
    <p:sldId id="935" r:id="rId77"/>
    <p:sldId id="936" r:id="rId78"/>
    <p:sldId id="927" r:id="rId79"/>
    <p:sldId id="928" r:id="rId80"/>
    <p:sldId id="929" r:id="rId81"/>
    <p:sldId id="706" r:id="rId8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560">
          <p15:clr>
            <a:srgbClr val="A4A3A4"/>
          </p15:clr>
        </p15:guide>
        <p15:guide id="3" orient="horz" pos="2129">
          <p15:clr>
            <a:srgbClr val="A4A3A4"/>
          </p15:clr>
        </p15:guide>
        <p15:guide id="4" pos="4889">
          <p15:clr>
            <a:srgbClr val="A4A3A4"/>
          </p15:clr>
        </p15:guide>
        <p15:guide id="5" pos="2881">
          <p15:clr>
            <a:srgbClr val="A4A3A4"/>
          </p15:clr>
        </p15:guide>
        <p15:guide id="6" pos="19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65" autoAdjust="0"/>
    <p:restoredTop sz="93966" autoAdjust="0"/>
  </p:normalViewPr>
  <p:slideViewPr>
    <p:cSldViewPr snapToGrid="0">
      <p:cViewPr varScale="1">
        <p:scale>
          <a:sx n="95" d="100"/>
          <a:sy n="95" d="100"/>
        </p:scale>
        <p:origin x="312" y="84"/>
      </p:cViewPr>
      <p:guideLst>
        <p:guide orient="horz" pos="1620"/>
        <p:guide orient="horz" pos="1560"/>
        <p:guide orient="horz" pos="2129"/>
        <p:guide pos="4889"/>
        <p:guide pos="2881"/>
        <p:guide pos="19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315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handoutMaster" Target="handoutMasters/handoutMaster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1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heme" Target="theme/them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39B391-AB36-4EEE-9976-1680B6A13F82}" type="doc">
      <dgm:prSet loTypeId="urn:microsoft.com/office/officeart/2005/8/layout/venn1" loCatId="relationship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A09F54C-CF93-4A87-A7AF-50E01320CD7C}">
      <dgm:prSet phldrT="[Text]" custT="1"/>
      <dgm:spPr/>
      <dgm:t>
        <a:bodyPr/>
        <a:lstStyle/>
        <a:p>
          <a:r>
            <a:rPr lang="ko-KR" altLang="en-US" sz="1600" b="1" dirty="0">
              <a:solidFill>
                <a:schemeClr val="bg1"/>
              </a:solidFill>
            </a:rPr>
            <a:t>거대 자본</a:t>
          </a:r>
          <a:endParaRPr lang="en-US" sz="1600" b="1" dirty="0">
            <a:solidFill>
              <a:schemeClr val="bg1"/>
            </a:solidFill>
          </a:endParaRPr>
        </a:p>
      </dgm:t>
    </dgm:pt>
    <dgm:pt modelId="{C03AC73D-4D96-4D91-867E-D92692F581B6}" type="parTrans" cxnId="{F58A8CEC-BCF2-41D9-9F07-E4FC12F8FB52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6A1CAD1D-1795-4868-A0EF-E5BE61842828}" type="sibTrans" cxnId="{F58A8CEC-BCF2-41D9-9F07-E4FC12F8FB52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6BAD3782-8808-4377-8662-3CD620BD8245}">
      <dgm:prSet phldrT="[Text]" custT="1"/>
      <dgm:spPr/>
      <dgm:t>
        <a:bodyPr/>
        <a:lstStyle/>
        <a:p>
          <a:r>
            <a:rPr lang="ko-KR" altLang="en-US" sz="1400" b="1" dirty="0">
              <a:solidFill>
                <a:schemeClr val="bg1"/>
              </a:solidFill>
            </a:rPr>
            <a:t>인공지능</a:t>
          </a:r>
          <a:endParaRPr lang="en-US" sz="1400" b="1" dirty="0">
            <a:solidFill>
              <a:schemeClr val="bg1"/>
            </a:solidFill>
          </a:endParaRPr>
        </a:p>
      </dgm:t>
    </dgm:pt>
    <dgm:pt modelId="{9C292F4B-776F-4769-A810-43A7F467F648}" type="sibTrans" cxnId="{DE2587C6-9B84-4AD9-BFE4-4E0B57C37E1B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26A5D4D6-F49D-4B8F-B6F7-928A9EE9E1FC}" type="parTrans" cxnId="{DE2587C6-9B84-4AD9-BFE4-4E0B57C37E1B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872A1D85-4895-4E64-82DC-85F6C249C1E8}">
      <dgm:prSet phldrT="[Text]" custT="1"/>
      <dgm:spPr/>
      <dgm:t>
        <a:bodyPr/>
        <a:lstStyle/>
        <a:p>
          <a:r>
            <a:rPr lang="ko-KR" altLang="en-US" sz="1600" b="1" dirty="0">
              <a:solidFill>
                <a:schemeClr val="bg1"/>
              </a:solidFill>
            </a:rPr>
            <a:t>사물인터넷</a:t>
          </a:r>
          <a:endParaRPr lang="en-US" sz="1600" b="1" dirty="0">
            <a:solidFill>
              <a:schemeClr val="bg1"/>
            </a:solidFill>
          </a:endParaRPr>
        </a:p>
      </dgm:t>
    </dgm:pt>
    <dgm:pt modelId="{C7081C49-B932-4A9C-B2B0-99E3AC290F18}" type="sibTrans" cxnId="{DB00CEA6-9D1D-4B85-9E51-D7D3BD7BE3A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DC62D329-1A8C-461B-A150-0AD3F8B995B7}" type="parTrans" cxnId="{DB00CEA6-9D1D-4B85-9E51-D7D3BD7BE3A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3F46995E-A07B-43A5-BA86-05C25C76663D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3D </a:t>
          </a:r>
          <a:r>
            <a:rPr lang="ko-KR" altLang="en-US" b="1" dirty="0">
              <a:solidFill>
                <a:schemeClr val="bg1"/>
              </a:solidFill>
            </a:rPr>
            <a:t>프린팅</a:t>
          </a:r>
          <a:endParaRPr lang="en-US" b="1" dirty="0">
            <a:solidFill>
              <a:schemeClr val="bg1"/>
            </a:solidFill>
          </a:endParaRPr>
        </a:p>
      </dgm:t>
    </dgm:pt>
    <dgm:pt modelId="{F56379F1-BE5C-4550-814E-33B397B0E707}" type="parTrans" cxnId="{97415E58-54E7-49B6-93AB-1BE631275C3D}">
      <dgm:prSet/>
      <dgm:spPr/>
      <dgm:t>
        <a:bodyPr/>
        <a:lstStyle/>
        <a:p>
          <a:endParaRPr lang="en-US"/>
        </a:p>
      </dgm:t>
    </dgm:pt>
    <dgm:pt modelId="{D7D4B8F2-3B75-4307-8F87-BF443D428F3F}" type="sibTrans" cxnId="{97415E58-54E7-49B6-93AB-1BE631275C3D}">
      <dgm:prSet/>
      <dgm:spPr/>
      <dgm:t>
        <a:bodyPr/>
        <a:lstStyle/>
        <a:p>
          <a:endParaRPr lang="en-US"/>
        </a:p>
      </dgm:t>
    </dgm:pt>
    <dgm:pt modelId="{07467A3B-31A4-496A-BCB5-0D4BC45F8C8B}" type="pres">
      <dgm:prSet presAssocID="{FA39B391-AB36-4EEE-9976-1680B6A13F8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7F8F831-B863-40F8-968C-AF213742AE3D}" type="pres">
      <dgm:prSet presAssocID="{3A09F54C-CF93-4A87-A7AF-50E01320CD7C}" presName="circ1" presStyleLbl="vennNode1" presStyleIdx="0" presStyleCnt="4" custLinFactNeighborX="-2067" custLinFactNeighborY="-2083"/>
      <dgm:spPr/>
      <dgm:t>
        <a:bodyPr/>
        <a:lstStyle/>
        <a:p>
          <a:pPr latinLnBrk="1"/>
          <a:endParaRPr lang="ko-KR" altLang="en-US"/>
        </a:p>
      </dgm:t>
    </dgm:pt>
    <dgm:pt modelId="{A235F007-8396-4C65-93B7-022197538FE7}" type="pres">
      <dgm:prSet presAssocID="{3A09F54C-CF93-4A87-A7AF-50E01320CD7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D01F211-240B-4D8B-91B4-B2A0F2859DE9}" type="pres">
      <dgm:prSet presAssocID="{872A1D85-4895-4E64-82DC-85F6C249C1E8}" presName="circ2" presStyleLbl="venn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302E133A-0B22-48AB-860A-971616AAD34C}" type="pres">
      <dgm:prSet presAssocID="{872A1D85-4895-4E64-82DC-85F6C249C1E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B7FF893-2DE6-429E-B70E-3DA9EC62D86E}" type="pres">
      <dgm:prSet presAssocID="{6BAD3782-8808-4377-8662-3CD620BD8245}" presName="circ3" presStyleLbl="venn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828A41F2-5217-4D65-A9F4-0DCA0EE55666}" type="pres">
      <dgm:prSet presAssocID="{6BAD3782-8808-4377-8662-3CD620BD824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30F770-4B94-4896-A383-A01794775BE6}" type="pres">
      <dgm:prSet presAssocID="{3F46995E-A07B-43A5-BA86-05C25C76663D}" presName="circ4" presStyleLbl="vennNode1" presStyleIdx="3" presStyleCnt="4" custLinFactNeighborX="-2067" custLinFactNeighborY="-2083"/>
      <dgm:spPr/>
      <dgm:t>
        <a:bodyPr/>
        <a:lstStyle/>
        <a:p>
          <a:pPr latinLnBrk="1"/>
          <a:endParaRPr lang="ko-KR" altLang="en-US"/>
        </a:p>
      </dgm:t>
    </dgm:pt>
    <dgm:pt modelId="{38900CDD-3077-494E-AB4D-CF1068F94546}" type="pres">
      <dgm:prSet presAssocID="{3F46995E-A07B-43A5-BA86-05C25C76663D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D2E4692-6E77-4EFE-A97B-1521AF17199E}" type="presOf" srcId="{FA39B391-AB36-4EEE-9976-1680B6A13F82}" destId="{07467A3B-31A4-496A-BCB5-0D4BC45F8C8B}" srcOrd="0" destOrd="0" presId="urn:microsoft.com/office/officeart/2005/8/layout/venn1"/>
    <dgm:cxn modelId="{A7EC0110-69CA-4600-8838-088A46BFB509}" type="presOf" srcId="{6BAD3782-8808-4377-8662-3CD620BD8245}" destId="{5B7FF893-2DE6-429E-B70E-3DA9EC62D86E}" srcOrd="0" destOrd="0" presId="urn:microsoft.com/office/officeart/2005/8/layout/venn1"/>
    <dgm:cxn modelId="{F58A8CEC-BCF2-41D9-9F07-E4FC12F8FB52}" srcId="{FA39B391-AB36-4EEE-9976-1680B6A13F82}" destId="{3A09F54C-CF93-4A87-A7AF-50E01320CD7C}" srcOrd="0" destOrd="0" parTransId="{C03AC73D-4D96-4D91-867E-D92692F581B6}" sibTransId="{6A1CAD1D-1795-4868-A0EF-E5BE61842828}"/>
    <dgm:cxn modelId="{DD1601E7-0CE1-455C-8401-CE497ED2E6EE}" type="presOf" srcId="{3A09F54C-CF93-4A87-A7AF-50E01320CD7C}" destId="{A235F007-8396-4C65-93B7-022197538FE7}" srcOrd="1" destOrd="0" presId="urn:microsoft.com/office/officeart/2005/8/layout/venn1"/>
    <dgm:cxn modelId="{DE2587C6-9B84-4AD9-BFE4-4E0B57C37E1B}" srcId="{FA39B391-AB36-4EEE-9976-1680B6A13F82}" destId="{6BAD3782-8808-4377-8662-3CD620BD8245}" srcOrd="2" destOrd="0" parTransId="{26A5D4D6-F49D-4B8F-B6F7-928A9EE9E1FC}" sibTransId="{9C292F4B-776F-4769-A810-43A7F467F648}"/>
    <dgm:cxn modelId="{B787FD76-2A8E-438E-B0A0-13BF751D799A}" type="presOf" srcId="{3F46995E-A07B-43A5-BA86-05C25C76663D}" destId="{CB30F770-4B94-4896-A383-A01794775BE6}" srcOrd="0" destOrd="0" presId="urn:microsoft.com/office/officeart/2005/8/layout/venn1"/>
    <dgm:cxn modelId="{13BA6AC9-8708-4170-B858-0188BA1EA8F5}" type="presOf" srcId="{6BAD3782-8808-4377-8662-3CD620BD8245}" destId="{828A41F2-5217-4D65-A9F4-0DCA0EE55666}" srcOrd="1" destOrd="0" presId="urn:microsoft.com/office/officeart/2005/8/layout/venn1"/>
    <dgm:cxn modelId="{DB00CEA6-9D1D-4B85-9E51-D7D3BD7BE3AC}" srcId="{FA39B391-AB36-4EEE-9976-1680B6A13F82}" destId="{872A1D85-4895-4E64-82DC-85F6C249C1E8}" srcOrd="1" destOrd="0" parTransId="{DC62D329-1A8C-461B-A150-0AD3F8B995B7}" sibTransId="{C7081C49-B932-4A9C-B2B0-99E3AC290F18}"/>
    <dgm:cxn modelId="{7BAE6352-F830-4AFE-A752-44675290411F}" type="presOf" srcId="{3F46995E-A07B-43A5-BA86-05C25C76663D}" destId="{38900CDD-3077-494E-AB4D-CF1068F94546}" srcOrd="1" destOrd="0" presId="urn:microsoft.com/office/officeart/2005/8/layout/venn1"/>
    <dgm:cxn modelId="{97415E58-54E7-49B6-93AB-1BE631275C3D}" srcId="{FA39B391-AB36-4EEE-9976-1680B6A13F82}" destId="{3F46995E-A07B-43A5-BA86-05C25C76663D}" srcOrd="3" destOrd="0" parTransId="{F56379F1-BE5C-4550-814E-33B397B0E707}" sibTransId="{D7D4B8F2-3B75-4307-8F87-BF443D428F3F}"/>
    <dgm:cxn modelId="{1D6B77C7-B9F7-4A22-A472-1844915C6730}" type="presOf" srcId="{3A09F54C-CF93-4A87-A7AF-50E01320CD7C}" destId="{E7F8F831-B863-40F8-968C-AF213742AE3D}" srcOrd="0" destOrd="0" presId="urn:microsoft.com/office/officeart/2005/8/layout/venn1"/>
    <dgm:cxn modelId="{F8E281FA-3050-4A9E-9246-CD95A0B8374F}" type="presOf" srcId="{872A1D85-4895-4E64-82DC-85F6C249C1E8}" destId="{302E133A-0B22-48AB-860A-971616AAD34C}" srcOrd="1" destOrd="0" presId="urn:microsoft.com/office/officeart/2005/8/layout/venn1"/>
    <dgm:cxn modelId="{4340E6D9-5043-443C-9158-C75483F2B401}" type="presOf" srcId="{872A1D85-4895-4E64-82DC-85F6C249C1E8}" destId="{DD01F211-240B-4D8B-91B4-B2A0F2859DE9}" srcOrd="0" destOrd="0" presId="urn:microsoft.com/office/officeart/2005/8/layout/venn1"/>
    <dgm:cxn modelId="{0939A488-9882-4F0C-B48F-865ADA321BE7}" type="presParOf" srcId="{07467A3B-31A4-496A-BCB5-0D4BC45F8C8B}" destId="{E7F8F831-B863-40F8-968C-AF213742AE3D}" srcOrd="0" destOrd="0" presId="urn:microsoft.com/office/officeart/2005/8/layout/venn1"/>
    <dgm:cxn modelId="{F31B5713-AF61-4D15-8373-2CE8441D80C4}" type="presParOf" srcId="{07467A3B-31A4-496A-BCB5-0D4BC45F8C8B}" destId="{A235F007-8396-4C65-93B7-022197538FE7}" srcOrd="1" destOrd="0" presId="urn:microsoft.com/office/officeart/2005/8/layout/venn1"/>
    <dgm:cxn modelId="{58A0BC1A-542A-44AE-81A9-B830ADFCA84C}" type="presParOf" srcId="{07467A3B-31A4-496A-BCB5-0D4BC45F8C8B}" destId="{DD01F211-240B-4D8B-91B4-B2A0F2859DE9}" srcOrd="2" destOrd="0" presId="urn:microsoft.com/office/officeart/2005/8/layout/venn1"/>
    <dgm:cxn modelId="{68CF7E23-8385-4FEF-B723-0672CAC54146}" type="presParOf" srcId="{07467A3B-31A4-496A-BCB5-0D4BC45F8C8B}" destId="{302E133A-0B22-48AB-860A-971616AAD34C}" srcOrd="3" destOrd="0" presId="urn:microsoft.com/office/officeart/2005/8/layout/venn1"/>
    <dgm:cxn modelId="{DE983096-391A-4D82-95C2-9808CFAAD7E5}" type="presParOf" srcId="{07467A3B-31A4-496A-BCB5-0D4BC45F8C8B}" destId="{5B7FF893-2DE6-429E-B70E-3DA9EC62D86E}" srcOrd="4" destOrd="0" presId="urn:microsoft.com/office/officeart/2005/8/layout/venn1"/>
    <dgm:cxn modelId="{428B2C43-0515-4242-9100-2CBA8C151530}" type="presParOf" srcId="{07467A3B-31A4-496A-BCB5-0D4BC45F8C8B}" destId="{828A41F2-5217-4D65-A9F4-0DCA0EE55666}" srcOrd="5" destOrd="0" presId="urn:microsoft.com/office/officeart/2005/8/layout/venn1"/>
    <dgm:cxn modelId="{80B5BB7E-20F6-4026-A85F-48119BBEC74C}" type="presParOf" srcId="{07467A3B-31A4-496A-BCB5-0D4BC45F8C8B}" destId="{CB30F770-4B94-4896-A383-A01794775BE6}" srcOrd="6" destOrd="0" presId="urn:microsoft.com/office/officeart/2005/8/layout/venn1"/>
    <dgm:cxn modelId="{2597E0BE-999D-4932-ABCE-936A0D3A4EB1}" type="presParOf" srcId="{07467A3B-31A4-496A-BCB5-0D4BC45F8C8B}" destId="{38900CDD-3077-494E-AB4D-CF1068F94546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39B391-AB36-4EEE-9976-1680B6A13F82}" type="doc">
      <dgm:prSet loTypeId="urn:microsoft.com/office/officeart/2005/8/layout/venn1" loCatId="relationship" qsTypeId="urn:microsoft.com/office/officeart/2005/8/quickstyle/simple2" qsCatId="simple" csTypeId="urn:microsoft.com/office/officeart/2005/8/colors/accent0_3" csCatId="mainScheme" phldr="1"/>
      <dgm:spPr/>
    </dgm:pt>
    <dgm:pt modelId="{3A09F54C-CF93-4A87-A7AF-50E01320CD7C}">
      <dgm:prSet phldrT="[Text]" custT="1"/>
      <dgm:spPr/>
      <dgm:t>
        <a:bodyPr/>
        <a:lstStyle/>
        <a:p>
          <a:r>
            <a:rPr lang="ko-KR" altLang="en-US" sz="2000" b="1" dirty="0">
              <a:solidFill>
                <a:schemeClr val="bg1"/>
              </a:solidFill>
            </a:rPr>
            <a:t>인본주의</a:t>
          </a:r>
          <a:endParaRPr lang="en-US" sz="2000" b="1" dirty="0">
            <a:solidFill>
              <a:schemeClr val="bg1"/>
            </a:solidFill>
          </a:endParaRPr>
        </a:p>
      </dgm:t>
    </dgm:pt>
    <dgm:pt modelId="{C03AC73D-4D96-4D91-867E-D92692F581B6}" type="parTrans" cxnId="{F58A8CEC-BCF2-41D9-9F07-E4FC12F8FB52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6A1CAD1D-1795-4868-A0EF-E5BE61842828}" type="sibTrans" cxnId="{F58A8CEC-BCF2-41D9-9F07-E4FC12F8FB52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6BAD3782-8808-4377-8662-3CD620BD8245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 </a:t>
          </a:r>
          <a:r>
            <a:rPr lang="ko-KR" altLang="en-US" sz="2000" b="1" dirty="0">
              <a:solidFill>
                <a:schemeClr val="bg1"/>
              </a:solidFill>
            </a:rPr>
            <a:t>과학주의</a:t>
          </a:r>
          <a:endParaRPr lang="en-US" sz="2000" b="1" dirty="0">
            <a:solidFill>
              <a:schemeClr val="bg1"/>
            </a:solidFill>
          </a:endParaRPr>
        </a:p>
      </dgm:t>
    </dgm:pt>
    <dgm:pt modelId="{9C292F4B-776F-4769-A810-43A7F467F648}" type="sibTrans" cxnId="{DE2587C6-9B84-4AD9-BFE4-4E0B57C37E1B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26A5D4D6-F49D-4B8F-B6F7-928A9EE9E1FC}" type="parTrans" cxnId="{DE2587C6-9B84-4AD9-BFE4-4E0B57C37E1B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872A1D85-4895-4E64-82DC-85F6C249C1E8}">
      <dgm:prSet phldrT="[Text]" custT="1"/>
      <dgm:spPr/>
      <dgm:t>
        <a:bodyPr/>
        <a:lstStyle/>
        <a:p>
          <a:r>
            <a:rPr lang="ko-KR" altLang="en-US" sz="2000" b="1" dirty="0">
              <a:solidFill>
                <a:schemeClr val="bg1"/>
              </a:solidFill>
            </a:rPr>
            <a:t>이성주의</a:t>
          </a:r>
          <a:endParaRPr lang="en-US" sz="2000" b="1" dirty="0">
            <a:solidFill>
              <a:schemeClr val="bg1"/>
            </a:solidFill>
          </a:endParaRPr>
        </a:p>
      </dgm:t>
    </dgm:pt>
    <dgm:pt modelId="{C7081C49-B932-4A9C-B2B0-99E3AC290F18}" type="sibTrans" cxnId="{DB00CEA6-9D1D-4B85-9E51-D7D3BD7BE3A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DC62D329-1A8C-461B-A150-0AD3F8B995B7}" type="parTrans" cxnId="{DB00CEA6-9D1D-4B85-9E51-D7D3BD7BE3A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07467A3B-31A4-496A-BCB5-0D4BC45F8C8B}" type="pres">
      <dgm:prSet presAssocID="{FA39B391-AB36-4EEE-9976-1680B6A13F82}" presName="compositeShape" presStyleCnt="0">
        <dgm:presLayoutVars>
          <dgm:chMax val="7"/>
          <dgm:dir/>
          <dgm:resizeHandles val="exact"/>
        </dgm:presLayoutVars>
      </dgm:prSet>
      <dgm:spPr/>
    </dgm:pt>
    <dgm:pt modelId="{E7F8F831-B863-40F8-968C-AF213742AE3D}" type="pres">
      <dgm:prSet presAssocID="{3A09F54C-CF93-4A87-A7AF-50E01320CD7C}" presName="circ1" presStyleLbl="vennNode1" presStyleIdx="0" presStyleCnt="3" custLinFactNeighborX="-2067" custLinFactNeighborY="-2083"/>
      <dgm:spPr/>
      <dgm:t>
        <a:bodyPr/>
        <a:lstStyle/>
        <a:p>
          <a:pPr latinLnBrk="1"/>
          <a:endParaRPr lang="ko-KR" altLang="en-US"/>
        </a:p>
      </dgm:t>
    </dgm:pt>
    <dgm:pt modelId="{A235F007-8396-4C65-93B7-022197538FE7}" type="pres">
      <dgm:prSet presAssocID="{3A09F54C-CF93-4A87-A7AF-50E01320CD7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D01F211-240B-4D8B-91B4-B2A0F2859DE9}" type="pres">
      <dgm:prSet presAssocID="{872A1D85-4895-4E64-82DC-85F6C249C1E8}" presName="circ2" presStyleLbl="venn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302E133A-0B22-48AB-860A-971616AAD34C}" type="pres">
      <dgm:prSet presAssocID="{872A1D85-4895-4E64-82DC-85F6C249C1E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B7FF893-2DE6-429E-B70E-3DA9EC62D86E}" type="pres">
      <dgm:prSet presAssocID="{6BAD3782-8808-4377-8662-3CD620BD8245}" presName="circ3" presStyleLbl="venn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828A41F2-5217-4D65-A9F4-0DCA0EE55666}" type="pres">
      <dgm:prSet presAssocID="{6BAD3782-8808-4377-8662-3CD620BD824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7EC0110-69CA-4600-8838-088A46BFB509}" type="presOf" srcId="{6BAD3782-8808-4377-8662-3CD620BD8245}" destId="{5B7FF893-2DE6-429E-B70E-3DA9EC62D86E}" srcOrd="0" destOrd="0" presId="urn:microsoft.com/office/officeart/2005/8/layout/venn1"/>
    <dgm:cxn modelId="{13BA6AC9-8708-4170-B858-0188BA1EA8F5}" type="presOf" srcId="{6BAD3782-8808-4377-8662-3CD620BD8245}" destId="{828A41F2-5217-4D65-A9F4-0DCA0EE55666}" srcOrd="1" destOrd="0" presId="urn:microsoft.com/office/officeart/2005/8/layout/venn1"/>
    <dgm:cxn modelId="{DD1601E7-0CE1-455C-8401-CE497ED2E6EE}" type="presOf" srcId="{3A09F54C-CF93-4A87-A7AF-50E01320CD7C}" destId="{A235F007-8396-4C65-93B7-022197538FE7}" srcOrd="1" destOrd="0" presId="urn:microsoft.com/office/officeart/2005/8/layout/venn1"/>
    <dgm:cxn modelId="{4340E6D9-5043-443C-9158-C75483F2B401}" type="presOf" srcId="{872A1D85-4895-4E64-82DC-85F6C249C1E8}" destId="{DD01F211-240B-4D8B-91B4-B2A0F2859DE9}" srcOrd="0" destOrd="0" presId="urn:microsoft.com/office/officeart/2005/8/layout/venn1"/>
    <dgm:cxn modelId="{F8E281FA-3050-4A9E-9246-CD95A0B8374F}" type="presOf" srcId="{872A1D85-4895-4E64-82DC-85F6C249C1E8}" destId="{302E133A-0B22-48AB-860A-971616AAD34C}" srcOrd="1" destOrd="0" presId="urn:microsoft.com/office/officeart/2005/8/layout/venn1"/>
    <dgm:cxn modelId="{DB00CEA6-9D1D-4B85-9E51-D7D3BD7BE3AC}" srcId="{FA39B391-AB36-4EEE-9976-1680B6A13F82}" destId="{872A1D85-4895-4E64-82DC-85F6C249C1E8}" srcOrd="1" destOrd="0" parTransId="{DC62D329-1A8C-461B-A150-0AD3F8B995B7}" sibTransId="{C7081C49-B932-4A9C-B2B0-99E3AC290F18}"/>
    <dgm:cxn modelId="{DE2587C6-9B84-4AD9-BFE4-4E0B57C37E1B}" srcId="{FA39B391-AB36-4EEE-9976-1680B6A13F82}" destId="{6BAD3782-8808-4377-8662-3CD620BD8245}" srcOrd="2" destOrd="0" parTransId="{26A5D4D6-F49D-4B8F-B6F7-928A9EE9E1FC}" sibTransId="{9C292F4B-776F-4769-A810-43A7F467F648}"/>
    <dgm:cxn modelId="{1D6B77C7-B9F7-4A22-A472-1844915C6730}" type="presOf" srcId="{3A09F54C-CF93-4A87-A7AF-50E01320CD7C}" destId="{E7F8F831-B863-40F8-968C-AF213742AE3D}" srcOrd="0" destOrd="0" presId="urn:microsoft.com/office/officeart/2005/8/layout/venn1"/>
    <dgm:cxn modelId="{7D2E4692-6E77-4EFE-A97B-1521AF17199E}" type="presOf" srcId="{FA39B391-AB36-4EEE-9976-1680B6A13F82}" destId="{07467A3B-31A4-496A-BCB5-0D4BC45F8C8B}" srcOrd="0" destOrd="0" presId="urn:microsoft.com/office/officeart/2005/8/layout/venn1"/>
    <dgm:cxn modelId="{F58A8CEC-BCF2-41D9-9F07-E4FC12F8FB52}" srcId="{FA39B391-AB36-4EEE-9976-1680B6A13F82}" destId="{3A09F54C-CF93-4A87-A7AF-50E01320CD7C}" srcOrd="0" destOrd="0" parTransId="{C03AC73D-4D96-4D91-867E-D92692F581B6}" sibTransId="{6A1CAD1D-1795-4868-A0EF-E5BE61842828}"/>
    <dgm:cxn modelId="{0939A488-9882-4F0C-B48F-865ADA321BE7}" type="presParOf" srcId="{07467A3B-31A4-496A-BCB5-0D4BC45F8C8B}" destId="{E7F8F831-B863-40F8-968C-AF213742AE3D}" srcOrd="0" destOrd="0" presId="urn:microsoft.com/office/officeart/2005/8/layout/venn1"/>
    <dgm:cxn modelId="{F31B5713-AF61-4D15-8373-2CE8441D80C4}" type="presParOf" srcId="{07467A3B-31A4-496A-BCB5-0D4BC45F8C8B}" destId="{A235F007-8396-4C65-93B7-022197538FE7}" srcOrd="1" destOrd="0" presId="urn:microsoft.com/office/officeart/2005/8/layout/venn1"/>
    <dgm:cxn modelId="{58A0BC1A-542A-44AE-81A9-B830ADFCA84C}" type="presParOf" srcId="{07467A3B-31A4-496A-BCB5-0D4BC45F8C8B}" destId="{DD01F211-240B-4D8B-91B4-B2A0F2859DE9}" srcOrd="2" destOrd="0" presId="urn:microsoft.com/office/officeart/2005/8/layout/venn1"/>
    <dgm:cxn modelId="{68CF7E23-8385-4FEF-B723-0672CAC54146}" type="presParOf" srcId="{07467A3B-31A4-496A-BCB5-0D4BC45F8C8B}" destId="{302E133A-0B22-48AB-860A-971616AAD34C}" srcOrd="3" destOrd="0" presId="urn:microsoft.com/office/officeart/2005/8/layout/venn1"/>
    <dgm:cxn modelId="{DE983096-391A-4D82-95C2-9808CFAAD7E5}" type="presParOf" srcId="{07467A3B-31A4-496A-BCB5-0D4BC45F8C8B}" destId="{5B7FF893-2DE6-429E-B70E-3DA9EC62D86E}" srcOrd="4" destOrd="0" presId="urn:microsoft.com/office/officeart/2005/8/layout/venn1"/>
    <dgm:cxn modelId="{428B2C43-0515-4242-9100-2CBA8C151530}" type="presParOf" srcId="{07467A3B-31A4-496A-BCB5-0D4BC45F8C8B}" destId="{828A41F2-5217-4D65-A9F4-0DCA0EE5566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39B391-AB36-4EEE-9976-1680B6A13F82}" type="doc">
      <dgm:prSet loTypeId="urn:microsoft.com/office/officeart/2005/8/layout/venn1" loCatId="relationship" qsTypeId="urn:microsoft.com/office/officeart/2005/8/quickstyle/simple2" qsCatId="simple" csTypeId="urn:microsoft.com/office/officeart/2005/8/colors/accent0_3" csCatId="mainScheme" phldr="1"/>
      <dgm:spPr/>
    </dgm:pt>
    <dgm:pt modelId="{3A09F54C-CF93-4A87-A7AF-50E01320CD7C}">
      <dgm:prSet phldrT="[Text]" custT="1"/>
      <dgm:spPr/>
      <dgm:t>
        <a:bodyPr/>
        <a:lstStyle/>
        <a:p>
          <a:r>
            <a:rPr lang="ko-KR" altLang="en-US" sz="2400" b="1" dirty="0">
              <a:solidFill>
                <a:schemeClr val="bg1"/>
              </a:solidFill>
            </a:rPr>
            <a:t>성취욕</a:t>
          </a:r>
          <a:endParaRPr lang="en-US" sz="2400" b="1" dirty="0">
            <a:solidFill>
              <a:schemeClr val="bg1"/>
            </a:solidFill>
          </a:endParaRPr>
        </a:p>
      </dgm:t>
    </dgm:pt>
    <dgm:pt modelId="{C03AC73D-4D96-4D91-867E-D92692F581B6}" type="parTrans" cxnId="{F58A8CEC-BCF2-41D9-9F07-E4FC12F8FB52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6A1CAD1D-1795-4868-A0EF-E5BE61842828}" type="sibTrans" cxnId="{F58A8CEC-BCF2-41D9-9F07-E4FC12F8FB52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6BAD3782-8808-4377-8662-3CD620BD8245}">
      <dgm:prSet phldrT="[Text]" custT="1"/>
      <dgm:spPr/>
      <dgm:t>
        <a:bodyPr/>
        <a:lstStyle/>
        <a:p>
          <a:r>
            <a:rPr lang="ko-KR" altLang="en-US" sz="1400" b="1" dirty="0">
              <a:solidFill>
                <a:schemeClr val="bg1"/>
              </a:solidFill>
            </a:rPr>
            <a:t>과학주의</a:t>
          </a:r>
          <a:endParaRPr lang="en-US" sz="1400" b="1" dirty="0">
            <a:solidFill>
              <a:schemeClr val="bg1"/>
            </a:solidFill>
          </a:endParaRPr>
        </a:p>
      </dgm:t>
    </dgm:pt>
    <dgm:pt modelId="{26A5D4D6-F49D-4B8F-B6F7-928A9EE9E1FC}" type="parTrans" cxnId="{DE2587C6-9B84-4AD9-BFE4-4E0B57C37E1B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9C292F4B-776F-4769-A810-43A7F467F648}" type="sibTrans" cxnId="{DE2587C6-9B84-4AD9-BFE4-4E0B57C37E1B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872A1D85-4895-4E64-82DC-85F6C249C1E8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IT</a:t>
          </a:r>
        </a:p>
      </dgm:t>
    </dgm:pt>
    <dgm:pt modelId="{C7081C49-B932-4A9C-B2B0-99E3AC290F18}" type="sibTrans" cxnId="{DB00CEA6-9D1D-4B85-9E51-D7D3BD7BE3A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DC62D329-1A8C-461B-A150-0AD3F8B995B7}" type="parTrans" cxnId="{DB00CEA6-9D1D-4B85-9E51-D7D3BD7BE3A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CA116D25-535D-4EBC-9E92-4AF466F58942}">
      <dgm:prSet phldrT="[Text]"/>
      <dgm:spPr/>
      <dgm:t>
        <a:bodyPr/>
        <a:lstStyle/>
        <a:p>
          <a:r>
            <a:rPr lang="ko-KR" altLang="en-US" b="1" dirty="0">
              <a:solidFill>
                <a:schemeClr val="bg1"/>
              </a:solidFill>
            </a:rPr>
            <a:t>기업</a:t>
          </a:r>
          <a:endParaRPr lang="en-US" b="1" dirty="0">
            <a:solidFill>
              <a:schemeClr val="bg1"/>
            </a:solidFill>
          </a:endParaRPr>
        </a:p>
      </dgm:t>
    </dgm:pt>
    <dgm:pt modelId="{0CC04552-B149-4717-A386-DC246EB57E66}" type="parTrans" cxnId="{B2F50D52-0D42-43C5-80C8-800D386D9928}">
      <dgm:prSet/>
      <dgm:spPr/>
      <dgm:t>
        <a:bodyPr/>
        <a:lstStyle/>
        <a:p>
          <a:endParaRPr lang="en-US"/>
        </a:p>
      </dgm:t>
    </dgm:pt>
    <dgm:pt modelId="{905272E8-89B8-40F3-BF5A-76167394201E}" type="sibTrans" cxnId="{B2F50D52-0D42-43C5-80C8-800D386D9928}">
      <dgm:prSet/>
      <dgm:spPr/>
      <dgm:t>
        <a:bodyPr/>
        <a:lstStyle/>
        <a:p>
          <a:endParaRPr lang="en-US"/>
        </a:p>
      </dgm:t>
    </dgm:pt>
    <dgm:pt modelId="{07467A3B-31A4-496A-BCB5-0D4BC45F8C8B}" type="pres">
      <dgm:prSet presAssocID="{FA39B391-AB36-4EEE-9976-1680B6A13F82}" presName="compositeShape" presStyleCnt="0">
        <dgm:presLayoutVars>
          <dgm:chMax val="7"/>
          <dgm:dir/>
          <dgm:resizeHandles val="exact"/>
        </dgm:presLayoutVars>
      </dgm:prSet>
      <dgm:spPr/>
    </dgm:pt>
    <dgm:pt modelId="{E7F8F831-B863-40F8-968C-AF213742AE3D}" type="pres">
      <dgm:prSet presAssocID="{3A09F54C-CF93-4A87-A7AF-50E01320CD7C}" presName="circ1" presStyleLbl="vennNode1" presStyleIdx="0" presStyleCnt="4" custLinFactNeighborX="-2067" custLinFactNeighborY="-2083"/>
      <dgm:spPr/>
      <dgm:t>
        <a:bodyPr/>
        <a:lstStyle/>
        <a:p>
          <a:pPr latinLnBrk="1"/>
          <a:endParaRPr lang="ko-KR" altLang="en-US"/>
        </a:p>
      </dgm:t>
    </dgm:pt>
    <dgm:pt modelId="{A235F007-8396-4C65-93B7-022197538FE7}" type="pres">
      <dgm:prSet presAssocID="{3A09F54C-CF93-4A87-A7AF-50E01320CD7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47C2E0E-0E23-414D-8CE5-57EB4816E109}" type="pres">
      <dgm:prSet presAssocID="{CA116D25-535D-4EBC-9E92-4AF466F58942}" presName="circ2" presStyleLbl="vennNode1" presStyleIdx="1" presStyleCnt="4" custLinFactNeighborX="-2067" custLinFactNeighborY="-2083"/>
      <dgm:spPr/>
      <dgm:t>
        <a:bodyPr/>
        <a:lstStyle/>
        <a:p>
          <a:pPr latinLnBrk="1"/>
          <a:endParaRPr lang="ko-KR" altLang="en-US"/>
        </a:p>
      </dgm:t>
    </dgm:pt>
    <dgm:pt modelId="{998C829E-6E28-489C-8AEE-0A79545C8A61}" type="pres">
      <dgm:prSet presAssocID="{CA116D25-535D-4EBC-9E92-4AF466F5894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805BC1-A163-4DF0-8405-0ACDE3AB2926}" type="pres">
      <dgm:prSet presAssocID="{872A1D85-4895-4E64-82DC-85F6C249C1E8}" presName="circ3" presStyleLbl="venn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6EB9C2F5-A881-41DA-A71C-4D3491438A2A}" type="pres">
      <dgm:prSet presAssocID="{872A1D85-4895-4E64-82DC-85F6C249C1E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1729CB6-514E-4A9C-8BD6-52D1E6E78C16}" type="pres">
      <dgm:prSet presAssocID="{6BAD3782-8808-4377-8662-3CD620BD8245}" presName="circ4" presStyleLbl="vennNode1" presStyleIdx="3" presStyleCnt="4" custLinFactNeighborX="-2108" custLinFactNeighborY="-1581"/>
      <dgm:spPr/>
      <dgm:t>
        <a:bodyPr/>
        <a:lstStyle/>
        <a:p>
          <a:pPr latinLnBrk="1"/>
          <a:endParaRPr lang="ko-KR" altLang="en-US"/>
        </a:p>
      </dgm:t>
    </dgm:pt>
    <dgm:pt modelId="{0AF955E6-FB6D-46AA-BCFE-4591FAE100ED}" type="pres">
      <dgm:prSet presAssocID="{6BAD3782-8808-4377-8662-3CD620BD8245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A3DDD40-9AC6-4E85-9D28-AE9FE5938296}" type="presOf" srcId="{872A1D85-4895-4E64-82DC-85F6C249C1E8}" destId="{CF805BC1-A163-4DF0-8405-0ACDE3AB2926}" srcOrd="0" destOrd="0" presId="urn:microsoft.com/office/officeart/2005/8/layout/venn1"/>
    <dgm:cxn modelId="{7D2E4692-6E77-4EFE-A97B-1521AF17199E}" type="presOf" srcId="{FA39B391-AB36-4EEE-9976-1680B6A13F82}" destId="{07467A3B-31A4-496A-BCB5-0D4BC45F8C8B}" srcOrd="0" destOrd="0" presId="urn:microsoft.com/office/officeart/2005/8/layout/venn1"/>
    <dgm:cxn modelId="{F58A8CEC-BCF2-41D9-9F07-E4FC12F8FB52}" srcId="{FA39B391-AB36-4EEE-9976-1680B6A13F82}" destId="{3A09F54C-CF93-4A87-A7AF-50E01320CD7C}" srcOrd="0" destOrd="0" parTransId="{C03AC73D-4D96-4D91-867E-D92692F581B6}" sibTransId="{6A1CAD1D-1795-4868-A0EF-E5BE61842828}"/>
    <dgm:cxn modelId="{DD1601E7-0CE1-455C-8401-CE497ED2E6EE}" type="presOf" srcId="{3A09F54C-CF93-4A87-A7AF-50E01320CD7C}" destId="{A235F007-8396-4C65-93B7-022197538FE7}" srcOrd="1" destOrd="0" presId="urn:microsoft.com/office/officeart/2005/8/layout/venn1"/>
    <dgm:cxn modelId="{B6BD2D76-4115-41C2-BB97-D6610495F763}" type="presOf" srcId="{CA116D25-535D-4EBC-9E92-4AF466F58942}" destId="{998C829E-6E28-489C-8AEE-0A79545C8A61}" srcOrd="1" destOrd="0" presId="urn:microsoft.com/office/officeart/2005/8/layout/venn1"/>
    <dgm:cxn modelId="{DE2587C6-9B84-4AD9-BFE4-4E0B57C37E1B}" srcId="{FA39B391-AB36-4EEE-9976-1680B6A13F82}" destId="{6BAD3782-8808-4377-8662-3CD620BD8245}" srcOrd="3" destOrd="0" parTransId="{26A5D4D6-F49D-4B8F-B6F7-928A9EE9E1FC}" sibTransId="{9C292F4B-776F-4769-A810-43A7F467F648}"/>
    <dgm:cxn modelId="{B6FD82D2-B168-4791-9D88-75C3837ADAA5}" type="presOf" srcId="{872A1D85-4895-4E64-82DC-85F6C249C1E8}" destId="{6EB9C2F5-A881-41DA-A71C-4D3491438A2A}" srcOrd="1" destOrd="0" presId="urn:microsoft.com/office/officeart/2005/8/layout/venn1"/>
    <dgm:cxn modelId="{DB00CEA6-9D1D-4B85-9E51-D7D3BD7BE3AC}" srcId="{FA39B391-AB36-4EEE-9976-1680B6A13F82}" destId="{872A1D85-4895-4E64-82DC-85F6C249C1E8}" srcOrd="2" destOrd="0" parTransId="{DC62D329-1A8C-461B-A150-0AD3F8B995B7}" sibTransId="{C7081C49-B932-4A9C-B2B0-99E3AC290F18}"/>
    <dgm:cxn modelId="{1D6B77C7-B9F7-4A22-A472-1844915C6730}" type="presOf" srcId="{3A09F54C-CF93-4A87-A7AF-50E01320CD7C}" destId="{E7F8F831-B863-40F8-968C-AF213742AE3D}" srcOrd="0" destOrd="0" presId="urn:microsoft.com/office/officeart/2005/8/layout/venn1"/>
    <dgm:cxn modelId="{4DE76A41-C191-46E6-9C79-67FB0B56364A}" type="presOf" srcId="{6BAD3782-8808-4377-8662-3CD620BD8245}" destId="{0AF955E6-FB6D-46AA-BCFE-4591FAE100ED}" srcOrd="1" destOrd="0" presId="urn:microsoft.com/office/officeart/2005/8/layout/venn1"/>
    <dgm:cxn modelId="{4FD5605A-9E7D-4AE0-8FCA-E8D08DB40931}" type="presOf" srcId="{CA116D25-535D-4EBC-9E92-4AF466F58942}" destId="{F47C2E0E-0E23-414D-8CE5-57EB4816E109}" srcOrd="0" destOrd="0" presId="urn:microsoft.com/office/officeart/2005/8/layout/venn1"/>
    <dgm:cxn modelId="{5F5C7D4C-6CAE-4577-A9EE-42646C722A0F}" type="presOf" srcId="{6BAD3782-8808-4377-8662-3CD620BD8245}" destId="{61729CB6-514E-4A9C-8BD6-52D1E6E78C16}" srcOrd="0" destOrd="0" presId="urn:microsoft.com/office/officeart/2005/8/layout/venn1"/>
    <dgm:cxn modelId="{B2F50D52-0D42-43C5-80C8-800D386D9928}" srcId="{FA39B391-AB36-4EEE-9976-1680B6A13F82}" destId="{CA116D25-535D-4EBC-9E92-4AF466F58942}" srcOrd="1" destOrd="0" parTransId="{0CC04552-B149-4717-A386-DC246EB57E66}" sibTransId="{905272E8-89B8-40F3-BF5A-76167394201E}"/>
    <dgm:cxn modelId="{0939A488-9882-4F0C-B48F-865ADA321BE7}" type="presParOf" srcId="{07467A3B-31A4-496A-BCB5-0D4BC45F8C8B}" destId="{E7F8F831-B863-40F8-968C-AF213742AE3D}" srcOrd="0" destOrd="0" presId="urn:microsoft.com/office/officeart/2005/8/layout/venn1"/>
    <dgm:cxn modelId="{F31B5713-AF61-4D15-8373-2CE8441D80C4}" type="presParOf" srcId="{07467A3B-31A4-496A-BCB5-0D4BC45F8C8B}" destId="{A235F007-8396-4C65-93B7-022197538FE7}" srcOrd="1" destOrd="0" presId="urn:microsoft.com/office/officeart/2005/8/layout/venn1"/>
    <dgm:cxn modelId="{139B6717-B724-45C1-B99C-EA12F9D5138F}" type="presParOf" srcId="{07467A3B-31A4-496A-BCB5-0D4BC45F8C8B}" destId="{F47C2E0E-0E23-414D-8CE5-57EB4816E109}" srcOrd="2" destOrd="0" presId="urn:microsoft.com/office/officeart/2005/8/layout/venn1"/>
    <dgm:cxn modelId="{B4B601A7-5932-4961-A478-629879282F0B}" type="presParOf" srcId="{07467A3B-31A4-496A-BCB5-0D4BC45F8C8B}" destId="{998C829E-6E28-489C-8AEE-0A79545C8A61}" srcOrd="3" destOrd="0" presId="urn:microsoft.com/office/officeart/2005/8/layout/venn1"/>
    <dgm:cxn modelId="{271516F3-361A-46E1-A950-28F094BDB3AB}" type="presParOf" srcId="{07467A3B-31A4-496A-BCB5-0D4BC45F8C8B}" destId="{CF805BC1-A163-4DF0-8405-0ACDE3AB2926}" srcOrd="4" destOrd="0" presId="urn:microsoft.com/office/officeart/2005/8/layout/venn1"/>
    <dgm:cxn modelId="{42CF9CDF-770F-4EE7-AC2D-F22C4FEC8A1F}" type="presParOf" srcId="{07467A3B-31A4-496A-BCB5-0D4BC45F8C8B}" destId="{6EB9C2F5-A881-41DA-A71C-4D3491438A2A}" srcOrd="5" destOrd="0" presId="urn:microsoft.com/office/officeart/2005/8/layout/venn1"/>
    <dgm:cxn modelId="{1C94CD12-E544-48D2-AD0E-CBB9DC64CB66}" type="presParOf" srcId="{07467A3B-31A4-496A-BCB5-0D4BC45F8C8B}" destId="{61729CB6-514E-4A9C-8BD6-52D1E6E78C16}" srcOrd="6" destOrd="0" presId="urn:microsoft.com/office/officeart/2005/8/layout/venn1"/>
    <dgm:cxn modelId="{4BF83F94-486E-4C7D-AC6A-227B431BE8EC}" type="presParOf" srcId="{07467A3B-31A4-496A-BCB5-0D4BC45F8C8B}" destId="{0AF955E6-FB6D-46AA-BCFE-4591FAE100ED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29676-9C87-4D7C-944A-0DD307B2C7B1}" type="datetimeFigureOut">
              <a:rPr lang="en-US" smtClean="0"/>
              <a:t>12/2/2017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6363B-7B8B-4E86-9185-97E5B0480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969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238EB-1332-402A-89CC-5E06E40D1C9E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C02BD-617F-443A-9DC6-BE620467D6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77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template is in wide-screen format and demonstrates how transitions,</a:t>
            </a:r>
            <a:r>
              <a:rPr lang="en-US" baseline="0" dirty="0"/>
              <a:t> animations, and multimedia choreography can be used to enrich a presentation.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C02BD-617F-443A-9DC6-BE620467D6B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33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40DFA-B482-4AD0-A536-856EB395CEA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6228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40DFA-B482-4AD0-A536-856EB395CEA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68264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40DFA-B482-4AD0-A536-856EB395CEA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028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40DFA-B482-4AD0-A536-856EB395CEA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50659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wmv"/><Relationship Id="rId7" Type="http://schemas.openxmlformats.org/officeDocument/2006/relationships/slideMaster" Target="../slideMasters/slideMaster1.xml"/><Relationship Id="rId12" Type="http://schemas.openxmlformats.org/officeDocument/2006/relationships/image" Target="../media/image5.jpe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video" Target="../media/media3.wmv"/><Relationship Id="rId11" Type="http://schemas.openxmlformats.org/officeDocument/2006/relationships/image" Target="../media/image4.png"/><Relationship Id="rId5" Type="http://schemas.microsoft.com/office/2007/relationships/media" Target="../media/media3.wmv"/><Relationship Id="rId10" Type="http://schemas.openxmlformats.org/officeDocument/2006/relationships/image" Target="../media/image3.jpeg"/><Relationship Id="rId4" Type="http://schemas.openxmlformats.org/officeDocument/2006/relationships/video" Target="../media/media2.wmv"/><Relationship Id="rId9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Water_new.wmv"/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-238" t="25119" r="-357" b="-637"/>
          <a:stretch/>
        </p:blipFill>
        <p:spPr>
          <a:xfrm>
            <a:off x="-1" y="10886"/>
            <a:ext cx="9198429" cy="517071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 userDrawn="1"/>
        </p:nvSpPr>
        <p:spPr>
          <a:xfrm>
            <a:off x="3886200" y="0"/>
            <a:ext cx="4114800" cy="51435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  <a:effectLst>
            <a:outerShdw blurRad="901700" dir="27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ettyImages_sdd30005019vm_n.wmv">
            <a:hlinkClick r:id="" action="ppaction://media"/>
          </p:cNvPr>
          <p:cNvPicPr>
            <a:picLocks noChangeAspect="1"/>
          </p:cNvPicPr>
          <p:nvPr userDrawn="1"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5841" r="3869"/>
          <a:stretch/>
        </p:blipFill>
        <p:spPr>
          <a:xfrm>
            <a:off x="4721087" y="375388"/>
            <a:ext cx="1997764" cy="1499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443" y="375388"/>
            <a:ext cx="2255157" cy="15064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GettyImages_rlhoceanlife_058_n.wmv">
            <a:hlinkClick r:id="" action="ppaction://media"/>
          </p:cNvPr>
          <p:cNvPicPr>
            <a:picLocks noChangeAspect="1"/>
          </p:cNvPicPr>
          <p:nvPr userDrawn="1"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1" cstate="print"/>
          <a:srcRect l="-2"/>
          <a:stretch/>
        </p:blipFill>
        <p:spPr>
          <a:xfrm>
            <a:off x="-149088" y="375388"/>
            <a:ext cx="1997765" cy="1499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 descr="GettyImages_200300145-001.jpg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>
          <a:xfrm>
            <a:off x="7029114" y="375388"/>
            <a:ext cx="2231136" cy="15015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38638" y="2277269"/>
            <a:ext cx="3599132" cy="1102519"/>
          </a:xfrm>
        </p:spPr>
        <p:txBody>
          <a:bodyPr>
            <a:normAutofit/>
          </a:bodyPr>
          <a:lstStyle>
            <a:lvl1pPr algn="l">
              <a:defRPr sz="2500" b="1" cap="small" baseline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onstanti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38637" y="3379788"/>
            <a:ext cx="3589405" cy="849312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8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4833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550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video>
              <p:cMediaNode>
                <p:cTn id="1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: Sta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5710"/>
            <a:ext cx="8229600" cy="633514"/>
          </a:xfrm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500" b="1" kern="1200" cap="small" baseline="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onstantia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>
                <a:latin typeface="+mn-lt"/>
                <a:cs typeface="Tahoma" pitchFamily="34" charset="0"/>
              </a:defRPr>
            </a:lvl1pPr>
            <a:lvl2pPr>
              <a:defRPr sz="1600">
                <a:latin typeface="+mn-lt"/>
                <a:cs typeface="Tahoma" pitchFamily="34" charset="0"/>
              </a:defRPr>
            </a:lvl2pPr>
            <a:lvl3pPr>
              <a:defRPr sz="1400">
                <a:latin typeface="+mn-lt"/>
                <a:cs typeface="Tahoma" pitchFamily="34" charset="0"/>
              </a:defRPr>
            </a:lvl3pPr>
            <a:lvl4pPr>
              <a:defRPr sz="1200">
                <a:latin typeface="+mn-lt"/>
                <a:cs typeface="Tahoma" pitchFamily="34" charset="0"/>
              </a:defRPr>
            </a:lvl4pPr>
            <a:lvl5pPr>
              <a:defRPr sz="1200">
                <a:latin typeface="+mn-lt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: Sid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0"/>
            <a:ext cx="8229600" cy="5143500"/>
          </a:xfrm>
          <a:prstGeom prst="rect">
            <a:avLst/>
          </a:prstGeom>
          <a:solidFill>
            <a:schemeClr val="tx2">
              <a:lumMod val="50000"/>
            </a:schemeClr>
          </a:solidFill>
          <a:effectLst>
            <a:outerShdw blurRad="1028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rot="5400000">
            <a:off x="-1595899" y="2571750"/>
            <a:ext cx="51435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8136" y="465710"/>
            <a:ext cx="7548664" cy="633514"/>
          </a:xfrm>
        </p:spPr>
        <p:txBody>
          <a:bodyPr anchor="ctr" anchorCtr="0">
            <a:normAutofit/>
          </a:bodyPr>
          <a:lstStyle>
            <a:lvl1pPr algn="l">
              <a:defRPr lang="en-US" sz="2500" b="1" kern="1200" cap="small" baseline="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onstantia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136" y="1200151"/>
            <a:ext cx="7548664" cy="3255117"/>
          </a:xfrm>
        </p:spPr>
        <p:txBody>
          <a:bodyPr>
            <a:normAutofit/>
          </a:bodyPr>
          <a:lstStyle>
            <a:lvl1pPr>
              <a:defRPr sz="1800">
                <a:latin typeface="+mn-lt"/>
                <a:cs typeface="Tahoma" pitchFamily="34" charset="0"/>
              </a:defRPr>
            </a:lvl1pPr>
            <a:lvl2pPr>
              <a:defRPr sz="1600">
                <a:latin typeface="+mn-lt"/>
                <a:cs typeface="Tahoma" pitchFamily="34" charset="0"/>
              </a:defRPr>
            </a:lvl2pPr>
            <a:lvl3pPr>
              <a:defRPr sz="1400">
                <a:latin typeface="+mn-lt"/>
                <a:cs typeface="Tahoma" pitchFamily="34" charset="0"/>
              </a:defRPr>
            </a:lvl3pPr>
            <a:lvl4pPr>
              <a:defRPr sz="1200">
                <a:latin typeface="+mn-lt"/>
                <a:cs typeface="Tahoma" pitchFamily="34" charset="0"/>
              </a:defRPr>
            </a:lvl4pPr>
            <a:lvl5pPr>
              <a:defRPr sz="1200">
                <a:latin typeface="+mn-lt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8738" y="4776836"/>
            <a:ext cx="2133600" cy="273844"/>
          </a:xfrm>
        </p:spPr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8228" y="4776836"/>
            <a:ext cx="2895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9717" y="4776836"/>
            <a:ext cx="2133600" cy="273844"/>
          </a:xfrm>
        </p:spPr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Water_new.wmv"/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-238" t="25119" r="89566" b="-637"/>
          <a:stretch/>
        </p:blipFill>
        <p:spPr>
          <a:xfrm>
            <a:off x="0" y="10886"/>
            <a:ext cx="975852" cy="5170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673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50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7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: Full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ter_new.wmv"/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-238" t="25119" r="-357" b="-637"/>
          <a:stretch/>
        </p:blipFill>
        <p:spPr>
          <a:xfrm>
            <a:off x="-1" y="10886"/>
            <a:ext cx="9198429" cy="51707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5710"/>
            <a:ext cx="8229600" cy="633514"/>
          </a:xfrm>
        </p:spPr>
        <p:txBody>
          <a:bodyPr anchor="ctr" anchorCtr="0">
            <a:normAutofit/>
          </a:bodyPr>
          <a:lstStyle>
            <a:lvl1pPr algn="l">
              <a:defRPr lang="en-US" sz="2500" b="1" kern="1200" cap="small" baseline="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onstantia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>
                <a:latin typeface="+mn-lt"/>
                <a:cs typeface="Tahoma" pitchFamily="34" charset="0"/>
              </a:defRPr>
            </a:lvl1pPr>
            <a:lvl2pPr>
              <a:defRPr sz="1600">
                <a:latin typeface="+mn-lt"/>
                <a:cs typeface="Tahoma" pitchFamily="34" charset="0"/>
              </a:defRPr>
            </a:lvl2pPr>
            <a:lvl3pPr>
              <a:defRPr sz="1400">
                <a:latin typeface="+mn-lt"/>
                <a:cs typeface="Tahoma" pitchFamily="34" charset="0"/>
              </a:defRPr>
            </a:lvl3pPr>
            <a:lvl4pPr>
              <a:defRPr sz="1200">
                <a:latin typeface="+mn-lt"/>
                <a:cs typeface="Tahoma" pitchFamily="34" charset="0"/>
              </a:defRPr>
            </a:lvl4pPr>
            <a:lvl5pPr>
              <a:defRPr sz="1200">
                <a:latin typeface="+mn-lt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6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: Half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Water_new.wmv"/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-238" t="25119" r="-357" b="-637"/>
          <a:stretch/>
        </p:blipFill>
        <p:spPr>
          <a:xfrm>
            <a:off x="-1" y="10886"/>
            <a:ext cx="9198429" cy="517071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 userDrawn="1"/>
        </p:nvSpPr>
        <p:spPr>
          <a:xfrm>
            <a:off x="3900791" y="402770"/>
            <a:ext cx="4902749" cy="4158343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bg1"/>
            </a:solidFill>
          </a:ln>
          <a:effectLst>
            <a:outerShdw blurRad="1028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6682" y="465710"/>
            <a:ext cx="4826144" cy="633514"/>
          </a:xfrm>
        </p:spPr>
        <p:txBody>
          <a:bodyPr anchor="ctr" anchorCtr="0">
            <a:noAutofit/>
          </a:bodyPr>
          <a:lstStyle>
            <a:lvl1pPr algn="l">
              <a:defRPr lang="en-US" sz="2500" b="1" kern="1200" cap="small" baseline="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onstantia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6682" y="1200151"/>
            <a:ext cx="4826144" cy="3255117"/>
          </a:xfrm>
        </p:spPr>
        <p:txBody>
          <a:bodyPr>
            <a:normAutofit/>
          </a:bodyPr>
          <a:lstStyle>
            <a:lvl1pPr>
              <a:defRPr sz="1800">
                <a:latin typeface="+mn-lt"/>
                <a:cs typeface="Tahoma" pitchFamily="34" charset="0"/>
              </a:defRPr>
            </a:lvl1pPr>
            <a:lvl2pPr>
              <a:defRPr sz="1600">
                <a:latin typeface="+mn-lt"/>
                <a:cs typeface="Tahoma" pitchFamily="34" charset="0"/>
              </a:defRPr>
            </a:lvl2pPr>
            <a:lvl3pPr>
              <a:defRPr sz="1400">
                <a:latin typeface="+mn-lt"/>
                <a:cs typeface="Tahoma" pitchFamily="34" charset="0"/>
              </a:defRPr>
            </a:lvl3pPr>
            <a:lvl4pPr>
              <a:defRPr sz="1200">
                <a:latin typeface="+mn-lt"/>
                <a:cs typeface="Tahoma" pitchFamily="34" charset="0"/>
              </a:defRPr>
            </a:lvl4pPr>
            <a:lvl5pPr>
              <a:defRPr sz="1200">
                <a:latin typeface="+mn-lt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7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Water_new.wmv"/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-238" t="25119" r="-357" b="-637"/>
          <a:stretch/>
        </p:blipFill>
        <p:spPr>
          <a:xfrm>
            <a:off x="-1" y="10886"/>
            <a:ext cx="9198429" cy="517071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 userDrawn="1"/>
        </p:nvSpPr>
        <p:spPr>
          <a:xfrm>
            <a:off x="-228600" y="1943100"/>
            <a:ext cx="9601200" cy="971550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207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3249" y="2305878"/>
            <a:ext cx="1523181" cy="1123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GettyImages_200300145-001.jp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>
          <a:xfrm>
            <a:off x="5218045" y="2295939"/>
            <a:ext cx="1500808" cy="110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1830" y="2197164"/>
            <a:ext cx="4837113" cy="510778"/>
          </a:xfrm>
        </p:spPr>
        <p:txBody>
          <a:bodyPr anchor="t">
            <a:noAutofit/>
          </a:bodyPr>
          <a:lstStyle>
            <a:lvl1pPr algn="l">
              <a:defRPr lang="en-US" sz="2500" b="1" kern="1200" cap="small" baseline="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onstantia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550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6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8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500" b="1" kern="1200" cap="small" baseline="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onstantia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500" b="1" kern="1200" cap="small" baseline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onstantia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500" b="1" kern="1200" cap="small" baseline="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onstantia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57199"/>
            <a:ext cx="3008313" cy="619125"/>
          </a:xfrm>
        </p:spPr>
        <p:txBody>
          <a:bodyPr anchor="b">
            <a:noAutofit/>
          </a:bodyPr>
          <a:lstStyle>
            <a:lvl1pPr algn="l">
              <a:defRPr lang="en-US" sz="2000" b="1" kern="1200" cap="small" baseline="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Constantia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66928"/>
            <a:ext cx="5111750" cy="412769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>
            <a:normAutofit/>
          </a:bodyPr>
          <a:lstStyle>
            <a:lvl1pPr algn="l">
              <a:defRPr sz="1900" b="1" cap="small" baseline="0">
                <a:solidFill>
                  <a:schemeClr val="bg1"/>
                </a:solidFill>
                <a:latin typeface="Constanti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500" b="1" cap="small" baseline="0">
                <a:latin typeface="Constanti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47471"/>
            <a:ext cx="2057400" cy="4147151"/>
          </a:xfrm>
        </p:spPr>
        <p:txBody>
          <a:bodyPr vert="eaVert">
            <a:normAutofit/>
          </a:bodyPr>
          <a:lstStyle>
            <a:lvl1pPr>
              <a:defRPr sz="2400" b="1" cap="small" baseline="0">
                <a:latin typeface="Constantia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7471"/>
            <a:ext cx="6019800" cy="4147151"/>
          </a:xfrm>
        </p:spPr>
        <p:txBody>
          <a:bodyPr vert="eaVert"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1" y="1428751"/>
            <a:ext cx="7681913" cy="1142621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405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3258741"/>
            <a:ext cx="7681913" cy="34624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881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487354"/>
            <a:ext cx="7043208" cy="1142621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0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3258741"/>
            <a:ext cx="7043208" cy="34624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68086" y="1766887"/>
            <a:ext cx="7690114" cy="1038746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821532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Arial" pitchFamily="34" charset="0"/>
              <a:buNone/>
              <a:defRPr lang="en-US" sz="9000" b="1" kern="1200" spc="-578" dirty="0" smtClean="0">
                <a:ln w="11430"/>
                <a:gradFill>
                  <a:gsLst>
                    <a:gs pos="0">
                      <a:schemeClr val="tx2"/>
                    </a:gs>
                    <a:gs pos="37000">
                      <a:schemeClr val="accent5">
                        <a:lumMod val="60000"/>
                        <a:lumOff val="40000"/>
                      </a:schemeClr>
                    </a:gs>
                    <a:gs pos="85000">
                      <a:srgbClr val="F87F06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69768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058664"/>
            <a:ext cx="8382000" cy="165814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6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59656"/>
            <a:ext cx="8382000" cy="165814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83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058665"/>
            <a:ext cx="4114800" cy="1306512"/>
          </a:xfrm>
        </p:spPr>
        <p:txBody>
          <a:bodyPr/>
          <a:lstStyle>
            <a:lvl1pPr marL="254982" indent="-254982">
              <a:lnSpc>
                <a:spcPct val="90000"/>
              </a:lnSpc>
              <a:defRPr sz="2100"/>
            </a:lvl1pPr>
            <a:lvl2pPr marL="505004" indent="-244068">
              <a:lnSpc>
                <a:spcPct val="90000"/>
              </a:lnSpc>
              <a:defRPr sz="1800"/>
            </a:lvl2pPr>
            <a:lvl3pPr marL="715339" indent="-216288">
              <a:lnSpc>
                <a:spcPct val="90000"/>
              </a:lnSpc>
              <a:defRPr sz="1500"/>
            </a:lvl3pPr>
            <a:lvl4pPr marL="920714" indent="-205375">
              <a:lnSpc>
                <a:spcPct val="90000"/>
              </a:lnSpc>
              <a:defRPr sz="1350"/>
            </a:lvl4pPr>
            <a:lvl5pPr marL="1137002" indent="-210335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58665"/>
            <a:ext cx="4114800" cy="1306512"/>
          </a:xfrm>
        </p:spPr>
        <p:txBody>
          <a:bodyPr/>
          <a:lstStyle>
            <a:lvl1pPr marL="260936" indent="-260936">
              <a:lnSpc>
                <a:spcPct val="90000"/>
              </a:lnSpc>
              <a:defRPr sz="2100"/>
            </a:lvl1pPr>
            <a:lvl2pPr marL="505004" indent="-254982">
              <a:lnSpc>
                <a:spcPct val="90000"/>
              </a:lnSpc>
              <a:defRPr sz="1800"/>
            </a:lvl2pPr>
            <a:lvl3pPr marL="721292" indent="-227202">
              <a:lnSpc>
                <a:spcPct val="90000"/>
              </a:lnSpc>
              <a:defRPr sz="1500"/>
            </a:lvl3pPr>
            <a:lvl4pPr marL="920714" indent="-199422">
              <a:lnSpc>
                <a:spcPct val="90000"/>
              </a:lnSpc>
              <a:defRPr sz="1350"/>
            </a:lvl4pPr>
            <a:lvl5pPr marL="1137002" indent="-205375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50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318353"/>
            <a:ext cx="4114800" cy="25968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75" b="1"/>
            </a:lvl1pPr>
            <a:lvl2pPr marL="342887" indent="0">
              <a:buNone/>
              <a:defRPr sz="1500" b="1"/>
            </a:lvl2pPr>
            <a:lvl3pPr marL="685772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2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1631156"/>
            <a:ext cx="4114800" cy="1153008"/>
          </a:xfrm>
        </p:spPr>
        <p:txBody>
          <a:bodyPr/>
          <a:lstStyle>
            <a:lvl1pPr marL="211328" indent="-211328">
              <a:defRPr sz="1725"/>
            </a:lvl1pPr>
            <a:lvl2pPr marL="421664" indent="-199422">
              <a:defRPr sz="1500"/>
            </a:lvl2pPr>
            <a:lvl3pPr marL="610172" indent="-182555">
              <a:defRPr sz="1350"/>
            </a:lvl3pPr>
            <a:lvl4pPr marL="787766" indent="-171642">
              <a:defRPr sz="1275"/>
            </a:lvl4pPr>
            <a:lvl5pPr marL="959408" indent="-154775">
              <a:defRPr sz="127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2" y="1318353"/>
            <a:ext cx="4117019" cy="25968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75" b="1"/>
            </a:lvl1pPr>
            <a:lvl2pPr marL="342887" indent="0">
              <a:buNone/>
              <a:defRPr sz="1500" b="1"/>
            </a:lvl2pPr>
            <a:lvl3pPr marL="685772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2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117974" cy="1153008"/>
          </a:xfrm>
        </p:spPr>
        <p:txBody>
          <a:bodyPr/>
          <a:lstStyle>
            <a:lvl1pPr marL="222241" indent="-222241">
              <a:defRPr sz="1725"/>
            </a:lvl1pPr>
            <a:lvl2pPr marL="427616" indent="-205375">
              <a:defRPr sz="1500"/>
            </a:lvl2pPr>
            <a:lvl3pPr marL="616124" indent="-183548">
              <a:defRPr sz="1350"/>
            </a:lvl3pPr>
            <a:lvl4pPr marL="787766" indent="-177595">
              <a:defRPr sz="1275"/>
            </a:lvl4pPr>
            <a:lvl5pPr marL="959408" indent="-165689">
              <a:defRPr sz="127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0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321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769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058665"/>
            <a:ext cx="8382000" cy="165045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92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058665"/>
            <a:ext cx="8382000" cy="165045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4679157"/>
            <a:ext cx="9144001" cy="464344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049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487354"/>
            <a:ext cx="7043208" cy="1142621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0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3258741"/>
            <a:ext cx="7043208" cy="34624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68086" y="1766887"/>
            <a:ext cx="7690114" cy="1038746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821532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Arial" pitchFamily="34" charset="0"/>
              <a:buNone/>
              <a:defRPr lang="en-US" sz="9000" b="1" kern="1200" spc="-578" dirty="0" smtClean="0">
                <a:ln w="11430"/>
                <a:gradFill>
                  <a:gsLst>
                    <a:gs pos="0">
                      <a:schemeClr val="tx2"/>
                    </a:gs>
                    <a:gs pos="37000">
                      <a:schemeClr val="accent5">
                        <a:lumMod val="60000"/>
                        <a:lumOff val="40000"/>
                      </a:schemeClr>
                    </a:gs>
                    <a:gs pos="85000">
                      <a:srgbClr val="F87F06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87715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0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19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12/2/2017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5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12/2/2017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0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12/2/2017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17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12/2/2017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4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12/2/2017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0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12/2/2017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2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697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996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73532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3095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589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145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8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5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5" y="1719071"/>
            <a:ext cx="4300538" cy="1664768"/>
          </a:xfrm>
        </p:spPr>
        <p:txBody>
          <a:bodyPr anchor="ctr">
            <a:normAutofit/>
          </a:bodyPr>
          <a:lstStyle>
            <a:lvl1pPr algn="l">
              <a:defRPr sz="33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675" y="3383838"/>
            <a:ext cx="4300538" cy="71667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5235798" y="982992"/>
            <a:ext cx="3908203" cy="3156453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9193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ideo" Target="../media/media1.wmv"/><Relationship Id="rId2" Type="http://schemas.openxmlformats.org/officeDocument/2006/relationships/slideLayout" Target="../slideLayouts/slideLayout2.xml"/><Relationship Id="rId16" Type="http://schemas.microsoft.com/office/2007/relationships/media" Target="../media/media1.wm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Water_new.wmv"/>
          <p:cNvPicPr>
            <a:picLocks noChangeAspect="1"/>
          </p:cNvPicPr>
          <p:nvPr userDrawn="1">
            <a:videoFile r:link="rId17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 rotWithShape="1">
          <a:blip r:embed="rId18"/>
          <a:srcRect l="-238" t="25119" r="-357" b="-637"/>
          <a:stretch/>
        </p:blipFill>
        <p:spPr>
          <a:xfrm>
            <a:off x="-1" y="10886"/>
            <a:ext cx="9198429" cy="517071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402771" y="402770"/>
            <a:ext cx="8360229" cy="4158343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bg1"/>
            </a:solidFill>
          </a:ln>
          <a:effectLst>
            <a:outerShdw blurRad="1028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66929"/>
            <a:ext cx="8229600" cy="635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255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3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72641"/>
            <a:ext cx="8382000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059657"/>
            <a:ext cx="8382000" cy="16019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slidebakbar2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4679082"/>
            <a:ext cx="9144000" cy="46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855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xStyles>
    <p:titleStyle>
      <a:lvl1pPr algn="l" defTabSz="685772" rtl="0" eaLnBrk="1" latinLnBrk="0" hangingPunct="1">
        <a:lnSpc>
          <a:spcPct val="90000"/>
        </a:lnSpc>
        <a:spcBef>
          <a:spcPct val="0"/>
        </a:spcBef>
        <a:buNone/>
        <a:defRPr lang="en-US" sz="3600" b="0" kern="1200" cap="none" spc="-113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297656" indent="-297656" algn="l" defTabSz="685772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97656" algn="l" defTabSz="685772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44166" indent="-258366" algn="l" defTabSz="685772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3722" indent="-259556" algn="l" defTabSz="685772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56135" indent="-252413" algn="l" defTabSz="685772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1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7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7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5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8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4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1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17505-E79A-4CE3-955B-46529E59C72C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284DC-B054-45EA-B030-034005E6E5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882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g"/><Relationship Id="rId9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g"/><Relationship Id="rId11" Type="http://schemas.openxmlformats.org/officeDocument/2006/relationships/image" Target="../media/image41.jpg"/><Relationship Id="rId5" Type="http://schemas.openxmlformats.org/officeDocument/2006/relationships/image" Target="../media/image36.jpg"/><Relationship Id="rId10" Type="http://schemas.openxmlformats.org/officeDocument/2006/relationships/image" Target="../media/image22.jpeg"/><Relationship Id="rId4" Type="http://schemas.openxmlformats.org/officeDocument/2006/relationships/image" Target="../media/image35.jpg"/><Relationship Id="rId9" Type="http://schemas.openxmlformats.org/officeDocument/2006/relationships/image" Target="../media/image4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33.jpeg"/><Relationship Id="rId7" Type="http://schemas.openxmlformats.org/officeDocument/2006/relationships/image" Target="../media/image37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35.jpg"/><Relationship Id="rId4" Type="http://schemas.openxmlformats.org/officeDocument/2006/relationships/image" Target="../media/image43.jpeg"/><Relationship Id="rId9" Type="http://schemas.openxmlformats.org/officeDocument/2006/relationships/image" Target="../media/image4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5.jpeg"/><Relationship Id="rId7" Type="http://schemas.openxmlformats.org/officeDocument/2006/relationships/image" Target="../media/image69.jpg"/><Relationship Id="rId12" Type="http://schemas.openxmlformats.org/officeDocument/2006/relationships/image" Target="../media/image74.PNG"/><Relationship Id="rId2" Type="http://schemas.openxmlformats.org/officeDocument/2006/relationships/hyperlink" Target="https://youtu.be/9D749wZSlb0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jpg"/><Relationship Id="rId11" Type="http://schemas.openxmlformats.org/officeDocument/2006/relationships/image" Target="../media/image73.PNG"/><Relationship Id="rId5" Type="http://schemas.openxmlformats.org/officeDocument/2006/relationships/image" Target="../media/image67.jpg"/><Relationship Id="rId10" Type="http://schemas.openxmlformats.org/officeDocument/2006/relationships/image" Target="../media/image72.PNG"/><Relationship Id="rId4" Type="http://schemas.openxmlformats.org/officeDocument/2006/relationships/image" Target="../media/image66.jpg"/><Relationship Id="rId9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g"/><Relationship Id="rId5" Type="http://schemas.openxmlformats.org/officeDocument/2006/relationships/image" Target="../media/image88.jpg"/><Relationship Id="rId4" Type="http://schemas.openxmlformats.org/officeDocument/2006/relationships/image" Target="../media/image8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jpg"/><Relationship Id="rId4" Type="http://schemas.openxmlformats.org/officeDocument/2006/relationships/image" Target="../media/image12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4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5.jpg"/><Relationship Id="rId7" Type="http://schemas.openxmlformats.org/officeDocument/2006/relationships/image" Target="../media/image159.png"/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jpeg"/><Relationship Id="rId4" Type="http://schemas.openxmlformats.org/officeDocument/2006/relationships/image" Target="../media/image15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jpg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jpeg"/><Relationship Id="rId5" Type="http://schemas.openxmlformats.org/officeDocument/2006/relationships/image" Target="../media/image172.jpg"/><Relationship Id="rId4" Type="http://schemas.openxmlformats.org/officeDocument/2006/relationships/image" Target="../media/image171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jpeg"/><Relationship Id="rId5" Type="http://schemas.openxmlformats.org/officeDocument/2006/relationships/image" Target="../media/image179.jpeg"/><Relationship Id="rId4" Type="http://schemas.openxmlformats.org/officeDocument/2006/relationships/image" Target="../media/image178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jpg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jpg"/><Relationship Id="rId3" Type="http://schemas.openxmlformats.org/officeDocument/2006/relationships/image" Target="../media/image188.jpeg"/><Relationship Id="rId7" Type="http://schemas.openxmlformats.org/officeDocument/2006/relationships/image" Target="../media/image192.jpg"/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jpg"/><Relationship Id="rId5" Type="http://schemas.openxmlformats.org/officeDocument/2006/relationships/image" Target="../media/image190.png"/><Relationship Id="rId4" Type="http://schemas.openxmlformats.org/officeDocument/2006/relationships/image" Target="../media/image18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7" Type="http://schemas.openxmlformats.org/officeDocument/2006/relationships/image" Target="../media/image201.jp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jp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gif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2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7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g"/><Relationship Id="rId2" Type="http://schemas.openxmlformats.org/officeDocument/2006/relationships/image" Target="../media/image2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2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31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g"/><Relationship Id="rId2" Type="http://schemas.openxmlformats.org/officeDocument/2006/relationships/image" Target="../media/image23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6.jpeg"/><Relationship Id="rId5" Type="http://schemas.openxmlformats.org/officeDocument/2006/relationships/image" Target="../media/image235.jpg"/><Relationship Id="rId4" Type="http://schemas.openxmlformats.org/officeDocument/2006/relationships/image" Target="../media/image234.jp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jp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4343400" y="2985413"/>
            <a:ext cx="5181600" cy="1165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600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Copperplate Gothic Light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2707" y="2277269"/>
            <a:ext cx="3925063" cy="1102519"/>
          </a:xfrm>
        </p:spPr>
        <p:txBody>
          <a:bodyPr>
            <a:normAutofit/>
          </a:bodyPr>
          <a:lstStyle/>
          <a:p>
            <a:r>
              <a:rPr lang="en-US" sz="2500" b="1" cap="small" dirty="0">
                <a:solidFill>
                  <a:srgbClr val="FFFF00"/>
                </a:solidFill>
                <a:effectLst/>
                <a:latin typeface="Constantia" pitchFamily="18" charset="0"/>
              </a:rPr>
              <a:t>4</a:t>
            </a:r>
            <a:r>
              <a:rPr lang="ko-KR" altLang="en-US" sz="2500" b="1" cap="small" dirty="0">
                <a:solidFill>
                  <a:srgbClr val="FFFF00"/>
                </a:solidFill>
                <a:effectLst/>
                <a:latin typeface="Constantia" pitchFamily="18" charset="0"/>
              </a:rPr>
              <a:t>차 산업 혁명과 </a:t>
            </a:r>
            <a:r>
              <a:rPr lang="ko-KR" altLang="en-US" dirty="0">
                <a:solidFill>
                  <a:srgbClr val="FFFF00"/>
                </a:solidFill>
                <a:effectLst/>
              </a:rPr>
              <a:t>차세대 </a:t>
            </a:r>
            <a:r>
              <a:rPr lang="ko-KR" altLang="en-US" sz="2500" b="1" cap="small" dirty="0">
                <a:solidFill>
                  <a:srgbClr val="FFFF00"/>
                </a:solidFill>
                <a:effectLst/>
                <a:latin typeface="Constantia" pitchFamily="18" charset="0"/>
              </a:rPr>
              <a:t>교육 </a:t>
            </a:r>
            <a:r>
              <a:rPr lang="en-US" altLang="ko-KR" sz="2000" b="1" cap="small" dirty="0">
                <a:solidFill>
                  <a:srgbClr val="FFFF00"/>
                </a:solidFill>
                <a:effectLst/>
                <a:latin typeface="Constantia" pitchFamily="18" charset="0"/>
              </a:rPr>
              <a:t>(</a:t>
            </a:r>
            <a:r>
              <a:rPr lang="en-US" sz="2000" b="1" cap="small" dirty="0">
                <a:solidFill>
                  <a:srgbClr val="FFFF00"/>
                </a:solidFill>
                <a:effectLst/>
                <a:latin typeface="Constantia" pitchFamily="18" charset="0"/>
              </a:rPr>
              <a:t>Global Media &amp; IT)</a:t>
            </a:r>
            <a:endParaRPr lang="en-US" sz="2000" b="1" cap="small" dirty="0">
              <a:solidFill>
                <a:srgbClr val="FFFF00"/>
              </a:solidFill>
              <a:latin typeface="Constantia" pitchFamily="18" charset="0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켄 안 선교사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Dec 3, 2017</a:t>
            </a:r>
          </a:p>
          <a:p>
            <a:r>
              <a:rPr lang="en-US" dirty="0"/>
              <a:t>(</a:t>
            </a:r>
            <a:r>
              <a:rPr lang="ko-KR" altLang="en-US" dirty="0"/>
              <a:t>발렌시아 새누리 교회</a:t>
            </a:r>
            <a:r>
              <a:rPr lang="en-US" altLang="ko-KR" dirty="0"/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2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1161CD-B9E8-47EB-A14F-0345254F7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5710"/>
            <a:ext cx="3663537" cy="534415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머지않은 장래에</a:t>
            </a:r>
            <a:r>
              <a:rPr lang="en-US" altLang="ko-KR" dirty="0">
                <a:solidFill>
                  <a:srgbClr val="FFFF00"/>
                </a:solidFill>
              </a:rPr>
              <a:t>….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0363A0C-F5B9-4418-A597-BD41120A5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26301"/>
            <a:ext cx="3625273" cy="13727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46B260E-AD0B-4064-A3CE-FC0D26662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05935"/>
            <a:ext cx="3519603" cy="13812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08294D8-B2B4-43CC-AA94-A9323F9569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96" y="2077236"/>
            <a:ext cx="2874122" cy="18495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CD022A4-05F4-4C1D-AD17-C7EB0EFA0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843" y="1948822"/>
            <a:ext cx="2414798" cy="19206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5A389D8D-A9D8-4BF0-A6EE-E4B47735EF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803" y="465710"/>
            <a:ext cx="3676649" cy="12957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5E2B6F-3E5D-4CB3-AF50-A1EA10592EFB}"/>
              </a:ext>
            </a:extLst>
          </p:cNvPr>
          <p:cNvSpPr txBox="1"/>
          <p:nvPr/>
        </p:nvSpPr>
        <p:spPr>
          <a:xfrm>
            <a:off x="654096" y="4057824"/>
            <a:ext cx="739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FF00"/>
                </a:solidFill>
              </a:rPr>
              <a:t>지금 초등학생들은 </a:t>
            </a:r>
            <a:r>
              <a:rPr lang="en-US" altLang="ko-KR" b="1" dirty="0">
                <a:solidFill>
                  <a:srgbClr val="FFFF00"/>
                </a:solidFill>
              </a:rPr>
              <a:t>67% </a:t>
            </a:r>
            <a:r>
              <a:rPr lang="ko-KR" altLang="en-US" b="1" dirty="0">
                <a:solidFill>
                  <a:srgbClr val="FFFF00"/>
                </a:solidFill>
              </a:rPr>
              <a:t>이상이 새로 생긴 직업에 종사하게 될 것이다</a:t>
            </a:r>
            <a:r>
              <a:rPr lang="en-US" altLang="ko-KR" b="1" dirty="0">
                <a:solidFill>
                  <a:srgbClr val="FFFF00"/>
                </a:solidFill>
              </a:rPr>
              <a:t>.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22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65710"/>
            <a:ext cx="4592595" cy="63351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2040 </a:t>
            </a:r>
            <a:r>
              <a:rPr lang="ko-KR" altLang="en-US" dirty="0">
                <a:solidFill>
                  <a:srgbClr val="FFFF00"/>
                </a:solidFill>
              </a:rPr>
              <a:t>까지</a:t>
            </a:r>
            <a:r>
              <a:rPr lang="en-US" dirty="0">
                <a:solidFill>
                  <a:srgbClr val="FFFF00"/>
                </a:solidFill>
              </a:rPr>
              <a:t> (</a:t>
            </a:r>
            <a:r>
              <a:rPr lang="ko-KR" altLang="en-US" dirty="0">
                <a:solidFill>
                  <a:srgbClr val="FFFF00"/>
                </a:solidFill>
              </a:rPr>
              <a:t>유엔 레포트</a:t>
            </a:r>
            <a:r>
              <a:rPr lang="en-US" altLang="ko-KR" dirty="0">
                <a:solidFill>
                  <a:srgbClr val="FFFF00"/>
                </a:solidFill>
              </a:rPr>
              <a:t>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9225"/>
            <a:ext cx="8229600" cy="3356044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/>
              <a:t> 인구</a:t>
            </a:r>
            <a:r>
              <a:rPr lang="en-US" dirty="0"/>
              <a:t> 83</a:t>
            </a:r>
            <a:r>
              <a:rPr lang="ko-KR" altLang="en-US" dirty="0"/>
              <a:t>억</a:t>
            </a:r>
            <a:r>
              <a:rPr lang="en-US" dirty="0"/>
              <a:t> </a:t>
            </a:r>
            <a:r>
              <a:rPr lang="en-US" altLang="ko-KR" dirty="0"/>
              <a:t>– 109</a:t>
            </a:r>
            <a:r>
              <a:rPr lang="ko-KR" altLang="en-US" dirty="0"/>
              <a:t>억 </a:t>
            </a:r>
            <a:endParaRPr lang="en-US" altLang="ko-KR" dirty="0"/>
          </a:p>
          <a:p>
            <a:r>
              <a:rPr lang="ko-KR" altLang="en-US" dirty="0"/>
              <a:t> 자율 주행차</a:t>
            </a:r>
            <a:r>
              <a:rPr lang="en-US" altLang="ko-KR" dirty="0"/>
              <a:t>, </a:t>
            </a:r>
            <a:r>
              <a:rPr lang="ko-KR" altLang="en-US" dirty="0"/>
              <a:t>드론 보편화</a:t>
            </a:r>
            <a:r>
              <a:rPr lang="en-US" dirty="0"/>
              <a:t>  </a:t>
            </a:r>
          </a:p>
          <a:p>
            <a:r>
              <a:rPr lang="ko-KR" altLang="en-US" dirty="0"/>
              <a:t> 석유 시대의 종말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  – </a:t>
            </a:r>
            <a:r>
              <a:rPr lang="ko-KR" altLang="en-US" dirty="0"/>
              <a:t>태양 에너지</a:t>
            </a:r>
            <a:r>
              <a:rPr lang="en-US" altLang="ko-KR" dirty="0"/>
              <a:t>, </a:t>
            </a:r>
            <a:r>
              <a:rPr lang="ko-KR" altLang="en-US" dirty="0"/>
              <a:t>전기 에너지 등으로 대체</a:t>
            </a: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en-US" altLang="ko-KR" dirty="0"/>
              <a:t>          </a:t>
            </a:r>
            <a:endParaRPr lang="en-US" dirty="0"/>
          </a:p>
          <a:p>
            <a:r>
              <a:rPr lang="ko-KR" altLang="en-US" dirty="0"/>
              <a:t> 달방문 </a:t>
            </a:r>
            <a:r>
              <a:rPr lang="en-US" altLang="ko-KR" dirty="0"/>
              <a:t>1</a:t>
            </a:r>
            <a:r>
              <a:rPr lang="ko-KR" altLang="en-US" dirty="0"/>
              <a:t>백만명 시대</a:t>
            </a:r>
            <a:r>
              <a:rPr lang="en-US" altLang="ko-KR" dirty="0"/>
              <a:t> </a:t>
            </a:r>
          </a:p>
          <a:p>
            <a:r>
              <a:rPr lang="en-US" dirty="0"/>
              <a:t> </a:t>
            </a:r>
            <a:r>
              <a:rPr lang="ko-KR" altLang="en-US" dirty="0"/>
              <a:t>비생물학체가 인간의 뇌를 가짐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altLang="ko-KR" dirty="0"/>
              <a:t>         – Avatar</a:t>
            </a:r>
          </a:p>
          <a:p>
            <a:r>
              <a:rPr lang="en-US" dirty="0"/>
              <a:t> </a:t>
            </a:r>
            <a:r>
              <a:rPr lang="ko-KR" altLang="en-US" dirty="0"/>
              <a:t>나노봇이 인체안에서 활동 </a:t>
            </a:r>
            <a:r>
              <a:rPr lang="en-US" altLang="ko-KR" dirty="0"/>
              <a:t>– </a:t>
            </a:r>
            <a:r>
              <a:rPr lang="ko-KR" altLang="en-US" dirty="0"/>
              <a:t>암치료</a:t>
            </a:r>
            <a:r>
              <a:rPr lang="en-US" altLang="ko-KR" dirty="0"/>
              <a:t>, </a:t>
            </a:r>
          </a:p>
          <a:p>
            <a:pPr marL="0" indent="0">
              <a:buNone/>
            </a:pPr>
            <a:r>
              <a:rPr lang="en-US" altLang="ko-KR" dirty="0"/>
              <a:t>       </a:t>
            </a:r>
            <a:r>
              <a:rPr lang="ko-KR" altLang="en-US" dirty="0"/>
              <a:t>혈관 관련 질환 치료</a:t>
            </a:r>
            <a:r>
              <a:rPr lang="en-US" altLang="ko-KR" dirty="0"/>
              <a:t> </a:t>
            </a:r>
          </a:p>
          <a:p>
            <a:r>
              <a:rPr lang="en-US" altLang="ko-KR" dirty="0">
                <a:solidFill>
                  <a:srgbClr val="FFFF00"/>
                </a:solidFill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바이오 프린팅 성행 </a:t>
            </a:r>
            <a:r>
              <a:rPr lang="en-US" altLang="ko-KR" dirty="0">
                <a:solidFill>
                  <a:srgbClr val="FFFF00"/>
                </a:solidFill>
              </a:rPr>
              <a:t>(</a:t>
            </a:r>
            <a:r>
              <a:rPr lang="ko-KR" altLang="en-US" dirty="0">
                <a:solidFill>
                  <a:srgbClr val="FFFF00"/>
                </a:solidFill>
              </a:rPr>
              <a:t>본인의 줄기 세포로</a:t>
            </a:r>
            <a:r>
              <a:rPr lang="en-US" altLang="ko-KR" dirty="0">
                <a:solidFill>
                  <a:srgbClr val="FFFF00"/>
                </a:solidFill>
              </a:rPr>
              <a:t>)       </a:t>
            </a:r>
          </a:p>
          <a:p>
            <a:r>
              <a:rPr lang="en-US" dirty="0"/>
              <a:t> </a:t>
            </a:r>
            <a:r>
              <a:rPr lang="ko-KR" altLang="en-US" dirty="0">
                <a:solidFill>
                  <a:srgbClr val="FFFF00"/>
                </a:solidFill>
              </a:rPr>
              <a:t>인공 기억 세포를 뇌에 이식</a:t>
            </a:r>
            <a:r>
              <a:rPr lang="en-US" dirty="0">
                <a:solidFill>
                  <a:srgbClr val="FFFF00"/>
                </a:solidFill>
              </a:rPr>
              <a:t> </a:t>
            </a:r>
            <a:endParaRPr lang="en-US" altLang="ko-KR" dirty="0">
              <a:solidFill>
                <a:srgbClr val="FFFF00"/>
              </a:solidFill>
            </a:endParaRPr>
          </a:p>
          <a:p>
            <a:endParaRPr lang="en-US" altLang="ko-K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3E35D70-4DF3-4BD1-93D5-F6300CBF1B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115" y="465710"/>
            <a:ext cx="1606336" cy="9638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714692A-15ED-420A-B9BF-C29F8C8A94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706" y="3539735"/>
            <a:ext cx="1740559" cy="9155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912C067-1B5B-4427-A13D-008E302134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115" y="1429510"/>
            <a:ext cx="1606336" cy="1088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FFB2165-008C-4D0C-8372-82F20080E0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173" y="477599"/>
            <a:ext cx="1773627" cy="9400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198E711-5A4C-4338-9715-B7833D29B9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172" y="1433776"/>
            <a:ext cx="1831499" cy="10302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9CBC1397-D3D2-4D32-91DF-050ADC9482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115" y="2424544"/>
            <a:ext cx="1369010" cy="108396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BADE0AD-B55D-429B-87D2-3D4BF97C1C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172" y="2460744"/>
            <a:ext cx="1672416" cy="10524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02DE4AAB-941F-4BEF-9C68-12AB6A184D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115" y="3481423"/>
            <a:ext cx="1433551" cy="103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5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135" y="184558"/>
            <a:ext cx="7887111" cy="4799817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FFFF00"/>
                </a:solidFill>
              </a:rPr>
              <a:t>텔레키네시스 </a:t>
            </a:r>
            <a:r>
              <a:rPr lang="en-US" altLang="ko-KR" sz="2000" dirty="0">
                <a:solidFill>
                  <a:srgbClr val="FFFF00"/>
                </a:solidFill>
              </a:rPr>
              <a:t>– </a:t>
            </a:r>
            <a:r>
              <a:rPr lang="ko-KR" altLang="en-US" sz="2000" dirty="0">
                <a:solidFill>
                  <a:srgbClr val="FFFF00"/>
                </a:solidFill>
              </a:rPr>
              <a:t>마음으로 소통</a:t>
            </a:r>
            <a:r>
              <a:rPr lang="en-US" altLang="ko-KR" sz="2000" dirty="0">
                <a:solidFill>
                  <a:srgbClr val="FFFF00"/>
                </a:solidFill>
              </a:rPr>
              <a:t>, </a:t>
            </a:r>
          </a:p>
          <a:p>
            <a:pPr marL="457200" lvl="1" indent="0">
              <a:buNone/>
            </a:pPr>
            <a:r>
              <a:rPr lang="en-US" altLang="ko-KR" sz="2000" dirty="0">
                <a:solidFill>
                  <a:srgbClr val="FFFF00"/>
                </a:solidFill>
              </a:rPr>
              <a:t>        </a:t>
            </a:r>
            <a:r>
              <a:rPr lang="ko-KR" altLang="en-US" sz="2000" dirty="0"/>
              <a:t>마음을 업로드 </a:t>
            </a:r>
            <a:r>
              <a:rPr lang="ko-KR" altLang="en-US" sz="2000" dirty="0">
                <a:solidFill>
                  <a:srgbClr val="FFFF00"/>
                </a:solidFill>
              </a:rPr>
              <a:t> </a:t>
            </a:r>
            <a:r>
              <a:rPr lang="en-US" altLang="ko-KR" sz="2000" dirty="0">
                <a:solidFill>
                  <a:srgbClr val="FFFF00"/>
                </a:solidFill>
                <a:sym typeface="Wingdings" panose="05000000000000000000" pitchFamily="2" charset="2"/>
              </a:rPr>
              <a:t> Brain-net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srgbClr val="FFFF00"/>
                </a:solidFill>
                <a:sym typeface="Wingdings" panose="05000000000000000000" pitchFamily="2" charset="2"/>
              </a:rPr>
              <a:t>Super Intelligence </a:t>
            </a:r>
            <a:r>
              <a:rPr lang="en-US" altLang="ko-KR" sz="2000" dirty="0">
                <a:sym typeface="Wingdings" panose="05000000000000000000" pitchFamily="2" charset="2"/>
              </a:rPr>
              <a:t>:  </a:t>
            </a:r>
            <a:r>
              <a:rPr lang="ko-KR" altLang="en-US" sz="2000" dirty="0">
                <a:sym typeface="Wingdings" panose="05000000000000000000" pitchFamily="2" charset="2"/>
              </a:rPr>
              <a:t>인간보다 스마트</a:t>
            </a:r>
            <a:r>
              <a:rPr lang="en-US" altLang="ko-KR" sz="2000" dirty="0">
                <a:sym typeface="Wingdings" panose="05000000000000000000" pitchFamily="2" charset="2"/>
              </a:rPr>
              <a:t>, </a:t>
            </a:r>
          </a:p>
          <a:p>
            <a:pPr marL="457200" lvl="1" indent="0">
              <a:buNone/>
            </a:pPr>
            <a:r>
              <a:rPr lang="en-US" altLang="ko-KR" sz="2000" dirty="0">
                <a:sym typeface="Wingdings" panose="05000000000000000000" pitchFamily="2" charset="2"/>
              </a:rPr>
              <a:t>        </a:t>
            </a:r>
            <a:r>
              <a:rPr lang="ko-KR" altLang="en-US" sz="2000" dirty="0">
                <a:sym typeface="Wingdings" panose="05000000000000000000" pitchFamily="2" charset="2"/>
              </a:rPr>
              <a:t>인간 전체를 합친 두뇌보다 </a:t>
            </a:r>
            <a:r>
              <a:rPr lang="en-US" altLang="ko-KR" sz="2000" dirty="0">
                <a:sym typeface="Wingdings" panose="05000000000000000000" pitchFamily="2" charset="2"/>
              </a:rPr>
              <a:t>  </a:t>
            </a:r>
            <a:r>
              <a:rPr lang="ko-KR" altLang="en-US" sz="2000" dirty="0">
                <a:sym typeface="Wingdings" panose="05000000000000000000" pitchFamily="2" charset="2"/>
              </a:rPr>
              <a:t>더 스마트</a:t>
            </a:r>
            <a:r>
              <a:rPr lang="en-US" altLang="ko-KR" sz="2000" dirty="0">
                <a:sym typeface="Wingdings" panose="05000000000000000000" pitchFamily="2" charset="2"/>
              </a:rPr>
              <a:t>      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ko-KR" sz="2000" dirty="0">
                <a:sym typeface="Wingdings" panose="05000000000000000000" pitchFamily="2" charset="2"/>
              </a:rPr>
              <a:t> </a:t>
            </a:r>
            <a:r>
              <a:rPr lang="en-US" altLang="ko-KR" sz="2000" dirty="0">
                <a:solidFill>
                  <a:srgbClr val="FFFF00"/>
                </a:solidFill>
                <a:sym typeface="Wingdings" panose="05000000000000000000" pitchFamily="2" charset="2"/>
              </a:rPr>
              <a:t>DNA Editing, </a:t>
            </a:r>
            <a:r>
              <a:rPr lang="ko-KR" altLang="en-US" sz="2000" dirty="0">
                <a:solidFill>
                  <a:srgbClr val="FFFF00"/>
                </a:solidFill>
                <a:sym typeface="Wingdings" panose="05000000000000000000" pitchFamily="2" charset="2"/>
              </a:rPr>
              <a:t>디자이너 베이비 </a:t>
            </a:r>
            <a:r>
              <a:rPr lang="en-US" altLang="ko-KR" sz="2000" dirty="0">
                <a:solidFill>
                  <a:srgbClr val="FFFF00"/>
                </a:solidFill>
                <a:sym typeface="Wingdings" panose="05000000000000000000" pitchFamily="2" charset="2"/>
              </a:rPr>
              <a:t>(</a:t>
            </a:r>
            <a:r>
              <a:rPr lang="ko-KR" altLang="en-US" sz="2000" dirty="0">
                <a:solidFill>
                  <a:srgbClr val="FFFF00"/>
                </a:solidFill>
                <a:sym typeface="Wingdings" panose="05000000000000000000" pitchFamily="2" charset="2"/>
              </a:rPr>
              <a:t>맞춤형 아이</a:t>
            </a:r>
            <a:r>
              <a:rPr lang="en-US" altLang="ko-KR" sz="2000" dirty="0">
                <a:solidFill>
                  <a:srgbClr val="FFFF00"/>
                </a:solidFill>
                <a:sym typeface="Wingdings" panose="05000000000000000000" pitchFamily="2" charset="2"/>
              </a:rPr>
              <a:t>) </a:t>
            </a:r>
            <a:r>
              <a:rPr lang="en-US" altLang="ko-KR" sz="2200" dirty="0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</a:p>
          <a:p>
            <a:pPr marL="457200" lvl="1" indent="0">
              <a:buNone/>
            </a:pPr>
            <a:r>
              <a:rPr lang="en-US" altLang="ko-KR" sz="2200" dirty="0">
                <a:solidFill>
                  <a:srgbClr val="FFFF00"/>
                </a:solidFill>
                <a:sym typeface="Wingdings" panose="05000000000000000000" pitchFamily="2" charset="2"/>
              </a:rPr>
              <a:t>    </a:t>
            </a:r>
            <a:r>
              <a:rPr lang="en-US" altLang="ko-KR" sz="1800" dirty="0">
                <a:sym typeface="Wingdings" panose="05000000000000000000" pitchFamily="2" charset="2"/>
              </a:rPr>
              <a:t>(</a:t>
            </a:r>
            <a:r>
              <a:rPr lang="ko-KR" altLang="en-US" sz="1800" dirty="0">
                <a:sym typeface="Wingdings" panose="05000000000000000000" pitchFamily="2" charset="2"/>
              </a:rPr>
              <a:t>성</a:t>
            </a:r>
            <a:r>
              <a:rPr lang="en-US" altLang="ko-KR" sz="1800" dirty="0">
                <a:sym typeface="Wingdings" panose="05000000000000000000" pitchFamily="2" charset="2"/>
              </a:rPr>
              <a:t>, </a:t>
            </a:r>
            <a:r>
              <a:rPr lang="ko-KR" altLang="en-US" sz="1800" dirty="0">
                <a:sym typeface="Wingdings" panose="05000000000000000000" pitchFamily="2" charset="2"/>
              </a:rPr>
              <a:t>눈동자 색깔</a:t>
            </a:r>
            <a:r>
              <a:rPr lang="en-US" altLang="ko-KR" sz="1800" dirty="0">
                <a:sym typeface="Wingdings" panose="05000000000000000000" pitchFamily="2" charset="2"/>
              </a:rPr>
              <a:t>, </a:t>
            </a:r>
            <a:r>
              <a:rPr lang="ko-KR" altLang="en-US" sz="1800" dirty="0">
                <a:sym typeface="Wingdings" panose="05000000000000000000" pitchFamily="2" charset="2"/>
              </a:rPr>
              <a:t>머리카락</a:t>
            </a:r>
            <a:r>
              <a:rPr lang="en-US" altLang="ko-KR" sz="1800" dirty="0">
                <a:sym typeface="Wingdings" panose="05000000000000000000" pitchFamily="2" charset="2"/>
              </a:rPr>
              <a:t>,</a:t>
            </a:r>
            <a:r>
              <a:rPr lang="ko-KR" altLang="en-US" sz="1800" dirty="0">
                <a:sym typeface="Wingdings" panose="05000000000000000000" pitchFamily="2" charset="2"/>
              </a:rPr>
              <a:t>키</a:t>
            </a:r>
            <a:r>
              <a:rPr lang="en-US" altLang="ko-KR" sz="1800" dirty="0">
                <a:sym typeface="Wingdings" panose="05000000000000000000" pitchFamily="2" charset="2"/>
              </a:rPr>
              <a:t>,</a:t>
            </a:r>
            <a:r>
              <a:rPr lang="ko-KR" altLang="en-US" sz="1800" dirty="0">
                <a:sym typeface="Wingdings" panose="05000000000000000000" pitchFamily="2" charset="2"/>
              </a:rPr>
              <a:t>외모</a:t>
            </a:r>
            <a:r>
              <a:rPr lang="en-US" altLang="ko-KR" sz="1800" dirty="0">
                <a:sym typeface="Wingdings" panose="05000000000000000000" pitchFamily="2" charset="2"/>
              </a:rPr>
              <a:t>, IQ, </a:t>
            </a:r>
            <a:r>
              <a:rPr lang="ko-KR" altLang="en-US" sz="1800" dirty="0">
                <a:sym typeface="Wingdings" panose="05000000000000000000" pitchFamily="2" charset="2"/>
              </a:rPr>
              <a:t>성격</a:t>
            </a:r>
            <a:r>
              <a:rPr lang="en-US" altLang="ko-KR" sz="1800" dirty="0">
                <a:sym typeface="Wingdings" panose="05000000000000000000" pitchFamily="2" charset="2"/>
              </a:rPr>
              <a:t>)</a:t>
            </a:r>
          </a:p>
          <a:p>
            <a:pPr marL="457200" lvl="1" indent="0">
              <a:buNone/>
            </a:pPr>
            <a:endParaRPr lang="en-US" altLang="ko-KR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ko-KR" sz="2200" dirty="0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  <a:r>
              <a:rPr lang="ko-KR" altLang="en-US" sz="2200" dirty="0">
                <a:solidFill>
                  <a:srgbClr val="FFFF00"/>
                </a:solidFill>
                <a:sym typeface="Wingdings" panose="05000000000000000000" pitchFamily="2" charset="2"/>
              </a:rPr>
              <a:t>모든 종류의 암정복 </a:t>
            </a:r>
            <a:r>
              <a:rPr lang="en-US" altLang="ko-KR" sz="2200" dirty="0">
                <a:sym typeface="Wingdings" panose="05000000000000000000" pitchFamily="2" charset="2"/>
              </a:rPr>
              <a:t>, </a:t>
            </a:r>
          </a:p>
          <a:p>
            <a:pPr marL="457200" lvl="1" indent="0">
              <a:buNone/>
            </a:pPr>
            <a:r>
              <a:rPr lang="en-US" altLang="ko-KR" sz="2200" dirty="0">
                <a:sym typeface="Wingdings" panose="05000000000000000000" pitchFamily="2" charset="2"/>
              </a:rPr>
              <a:t>     </a:t>
            </a:r>
            <a:r>
              <a:rPr lang="ko-KR" altLang="en-US" sz="2200" dirty="0">
                <a:sym typeface="Wingdings" panose="05000000000000000000" pitchFamily="2" charset="2"/>
              </a:rPr>
              <a:t>바이오 프린팅으로 장기 이식 </a:t>
            </a:r>
            <a:endParaRPr lang="en-US" altLang="ko-KR" sz="2200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ko-KR" sz="2200" dirty="0">
                <a:sym typeface="Wingdings" panose="05000000000000000000" pitchFamily="2" charset="2"/>
              </a:rPr>
              <a:t>  </a:t>
            </a:r>
            <a:r>
              <a:rPr lang="ko-KR" altLang="en-US" sz="2200" dirty="0">
                <a:sym typeface="Wingdings" panose="05000000000000000000" pitchFamily="2" charset="2"/>
              </a:rPr>
              <a:t>기억 세포 </a:t>
            </a:r>
            <a:r>
              <a:rPr lang="en-US" altLang="ko-KR" sz="2200" dirty="0">
                <a:solidFill>
                  <a:srgbClr val="FFFF00"/>
                </a:solidFill>
                <a:sym typeface="Wingdings" panose="05000000000000000000" pitchFamily="2" charset="2"/>
              </a:rPr>
              <a:t>, BCI, </a:t>
            </a:r>
            <a:r>
              <a:rPr lang="ko-KR" altLang="en-US" sz="2200" dirty="0">
                <a:solidFill>
                  <a:srgbClr val="FFFF00"/>
                </a:solidFill>
                <a:sym typeface="Wingdings" panose="05000000000000000000" pitchFamily="2" charset="2"/>
              </a:rPr>
              <a:t>사망시 뇌 이식</a:t>
            </a:r>
            <a:endParaRPr lang="en-US" altLang="ko-KR" sz="22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altLang="ko-KR" sz="22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altLang="ko-KR" sz="20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altLang="ko-KR" sz="2000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8592C6A-902A-44CB-B33C-0F7FA4DC44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821" y="25433"/>
            <a:ext cx="1864425" cy="11801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29030E9-BF0D-4265-8B8E-C84FE59B43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843" y="1205613"/>
            <a:ext cx="1568271" cy="24043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4E6A5CA-D167-4B81-944E-6F674CB93E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328" y="2584466"/>
            <a:ext cx="913180" cy="13301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CFC88B6-8E98-449A-850A-54BF87E1ED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172" y="3549234"/>
            <a:ext cx="2228074" cy="14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8136" y="116732"/>
            <a:ext cx="7548664" cy="7197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4</a:t>
            </a:r>
            <a:r>
              <a:rPr lang="ko-KR" altLang="en-US" dirty="0">
                <a:solidFill>
                  <a:srgbClr val="FFFF00"/>
                </a:solidFill>
              </a:rPr>
              <a:t>차 산업혁명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136" y="836433"/>
            <a:ext cx="7548664" cy="3618836"/>
          </a:xfrm>
        </p:spPr>
        <p:txBody>
          <a:bodyPr/>
          <a:lstStyle/>
          <a:p>
            <a:r>
              <a:rPr lang="en-US" dirty="0"/>
              <a:t>2016</a:t>
            </a:r>
            <a:r>
              <a:rPr lang="ko-KR" altLang="en-US" dirty="0"/>
              <a:t>년 </a:t>
            </a:r>
            <a:r>
              <a:rPr lang="en-US" altLang="ko-KR" dirty="0"/>
              <a:t>1</a:t>
            </a:r>
            <a:r>
              <a:rPr lang="ko-KR" altLang="en-US" dirty="0"/>
              <a:t>월 </a:t>
            </a:r>
            <a:r>
              <a:rPr lang="en-US" altLang="ko-KR" dirty="0"/>
              <a:t>20</a:t>
            </a:r>
            <a:r>
              <a:rPr lang="ko-KR" altLang="en-US" dirty="0"/>
              <a:t>일 스위스 다보스 포럼 </a:t>
            </a:r>
            <a:r>
              <a:rPr lang="en-US" altLang="ko-KR" dirty="0"/>
              <a:t>– </a:t>
            </a:r>
            <a:r>
              <a:rPr lang="ko-KR" altLang="en-US" dirty="0"/>
              <a:t>세계 기업인</a:t>
            </a:r>
            <a:r>
              <a:rPr lang="en-US" altLang="ko-KR" dirty="0"/>
              <a:t>, </a:t>
            </a:r>
            <a:r>
              <a:rPr lang="ko-KR" altLang="en-US" dirty="0"/>
              <a:t>정치인</a:t>
            </a:r>
            <a:r>
              <a:rPr lang="en-US" altLang="ko-KR" dirty="0"/>
              <a:t>,</a:t>
            </a:r>
            <a:r>
              <a:rPr lang="ko-KR" altLang="en-US" dirty="0"/>
              <a:t>경제학자 과학자 등 </a:t>
            </a:r>
            <a:r>
              <a:rPr lang="en-US" altLang="ko-KR" dirty="0"/>
              <a:t>2,500</a:t>
            </a:r>
            <a:r>
              <a:rPr lang="ko-KR" altLang="en-US" dirty="0"/>
              <a:t>여명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창립 이래 최초로 과학 기술 분야가 의제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ko-KR" altLang="en-US" dirty="0"/>
              <a:t>디지털</a:t>
            </a:r>
            <a:r>
              <a:rPr lang="en-US" dirty="0"/>
              <a:t>, </a:t>
            </a:r>
            <a:r>
              <a:rPr lang="ko-KR" altLang="en-US" dirty="0"/>
              <a:t>인공 지능</a:t>
            </a:r>
            <a:r>
              <a:rPr lang="en-US" dirty="0"/>
              <a:t>, </a:t>
            </a:r>
            <a:r>
              <a:rPr lang="ko-KR" altLang="en-US" dirty="0"/>
              <a:t>바이오</a:t>
            </a:r>
            <a:r>
              <a:rPr lang="en-US" dirty="0"/>
              <a:t>, </a:t>
            </a:r>
            <a:r>
              <a:rPr lang="ko-KR" altLang="en-US" dirty="0"/>
              <a:t>나노</a:t>
            </a:r>
            <a:r>
              <a:rPr lang="en-US" altLang="ko-KR" dirty="0"/>
              <a:t>, </a:t>
            </a:r>
            <a:r>
              <a:rPr lang="ko-KR" altLang="en-US" dirty="0"/>
              <a:t>생명 공학 등이 융합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의식주 및 의식의 혁명적 변화</a:t>
            </a:r>
            <a:endParaRPr lang="en-US" altLang="ko-K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091" y="2253801"/>
            <a:ext cx="1853703" cy="27503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289" y="2253801"/>
            <a:ext cx="4883798" cy="270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63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8136" y="128790"/>
            <a:ext cx="7548664" cy="54735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4</a:t>
            </a:r>
            <a:r>
              <a:rPr lang="en-US" baseline="30000" dirty="0">
                <a:solidFill>
                  <a:srgbClr val="FFFF00"/>
                </a:solidFill>
              </a:rPr>
              <a:t>th</a:t>
            </a:r>
            <a:r>
              <a:rPr lang="en-US" dirty="0">
                <a:solidFill>
                  <a:srgbClr val="FFFF00"/>
                </a:solidFill>
              </a:rPr>
              <a:t> revolution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92" y="615866"/>
            <a:ext cx="2479021" cy="1394935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92" y="2010801"/>
            <a:ext cx="2596907" cy="142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599" y="202969"/>
            <a:ext cx="2857500" cy="1600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729" y="3536850"/>
            <a:ext cx="2282793" cy="12783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69" y="184028"/>
            <a:ext cx="2608464" cy="14607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348" y="1946584"/>
            <a:ext cx="3028950" cy="1514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3706" y="1946584"/>
            <a:ext cx="2258726" cy="14214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36" y="3368023"/>
            <a:ext cx="2367879" cy="15281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015" y="3461059"/>
            <a:ext cx="2126689" cy="153131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04" y="3790137"/>
            <a:ext cx="1903147" cy="12780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2A3A224-8170-47E0-A814-FB45C4C293AA}"/>
              </a:ext>
            </a:extLst>
          </p:cNvPr>
          <p:cNvSpPr txBox="1"/>
          <p:nvPr/>
        </p:nvSpPr>
        <p:spPr>
          <a:xfrm>
            <a:off x="2577434" y="585726"/>
            <a:ext cx="1056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CC00FF"/>
                </a:solidFill>
              </a:rPr>
              <a:t>사물인터넷</a:t>
            </a:r>
            <a:endParaRPr lang="en-US" sz="1200" b="1" dirty="0">
              <a:solidFill>
                <a:srgbClr val="CC00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79180DD-BBF3-4E03-957D-CAEFE108A003}"/>
              </a:ext>
            </a:extLst>
          </p:cNvPr>
          <p:cNvSpPr txBox="1"/>
          <p:nvPr/>
        </p:nvSpPr>
        <p:spPr>
          <a:xfrm>
            <a:off x="5536101" y="165056"/>
            <a:ext cx="820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>
                <a:solidFill>
                  <a:srgbClr val="CC00FF"/>
                </a:solidFill>
              </a:rPr>
              <a:t>블록체인</a:t>
            </a:r>
            <a:endParaRPr lang="en-US" sz="1200" b="1" dirty="0">
              <a:solidFill>
                <a:srgbClr val="CC00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D0FFFC2-6A9D-40D9-8F9D-933D04E1E212}"/>
              </a:ext>
            </a:extLst>
          </p:cNvPr>
          <p:cNvSpPr txBox="1"/>
          <p:nvPr/>
        </p:nvSpPr>
        <p:spPr>
          <a:xfrm>
            <a:off x="6765298" y="180832"/>
            <a:ext cx="820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CC00FF"/>
                </a:solidFill>
              </a:rPr>
              <a:t>생명공학</a:t>
            </a:r>
            <a:endParaRPr lang="en-US" sz="1200" b="1" dirty="0">
              <a:solidFill>
                <a:srgbClr val="CC00F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F263B19-FCD4-41C5-8ECE-CC142C651B36}"/>
              </a:ext>
            </a:extLst>
          </p:cNvPr>
          <p:cNvSpPr txBox="1"/>
          <p:nvPr/>
        </p:nvSpPr>
        <p:spPr>
          <a:xfrm>
            <a:off x="2791180" y="1966485"/>
            <a:ext cx="985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FFFF00"/>
                </a:solidFill>
              </a:rPr>
              <a:t>인공지능</a:t>
            </a:r>
            <a:endParaRPr lang="en-US" sz="1200" b="1" dirty="0">
              <a:solidFill>
                <a:srgbClr val="FFFF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2EF5144-F444-4069-A705-5AE026763596}"/>
              </a:ext>
            </a:extLst>
          </p:cNvPr>
          <p:cNvSpPr txBox="1"/>
          <p:nvPr/>
        </p:nvSpPr>
        <p:spPr>
          <a:xfrm>
            <a:off x="6833706" y="1973846"/>
            <a:ext cx="820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>
                <a:solidFill>
                  <a:srgbClr val="CC00FF"/>
                </a:solidFill>
              </a:rPr>
              <a:t>생명공학</a:t>
            </a:r>
            <a:endParaRPr lang="en-US" sz="1200" b="1" dirty="0">
              <a:solidFill>
                <a:srgbClr val="CC00FF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81E63FB-2EBE-4DC2-81DB-DE4F8A34BCBA}"/>
              </a:ext>
            </a:extLst>
          </p:cNvPr>
          <p:cNvSpPr txBox="1"/>
          <p:nvPr/>
        </p:nvSpPr>
        <p:spPr>
          <a:xfrm>
            <a:off x="6715539" y="3742648"/>
            <a:ext cx="820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CC00FF"/>
                </a:solidFill>
              </a:rPr>
              <a:t>인간지놈</a:t>
            </a:r>
            <a:endParaRPr lang="en-US" sz="1200" b="1" dirty="0">
              <a:solidFill>
                <a:srgbClr val="CC00FF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473ECAA-B1A0-4454-9448-31ED79714C73}"/>
              </a:ext>
            </a:extLst>
          </p:cNvPr>
          <p:cNvSpPr txBox="1"/>
          <p:nvPr/>
        </p:nvSpPr>
        <p:spPr>
          <a:xfrm>
            <a:off x="8151911" y="3465649"/>
            <a:ext cx="820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CC00FF"/>
                </a:solidFill>
              </a:rPr>
              <a:t>뇌과학</a:t>
            </a:r>
            <a:endParaRPr lang="en-US" sz="1200" b="1" dirty="0">
              <a:solidFill>
                <a:srgbClr val="CC00FF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25B0B9F-699E-4698-9611-45C4C32A7467}"/>
              </a:ext>
            </a:extLst>
          </p:cNvPr>
          <p:cNvSpPr txBox="1"/>
          <p:nvPr/>
        </p:nvSpPr>
        <p:spPr>
          <a:xfrm>
            <a:off x="4717778" y="3428906"/>
            <a:ext cx="983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FFC000"/>
                </a:solidFill>
              </a:rPr>
              <a:t>자율주행차</a:t>
            </a:r>
            <a:endParaRPr lang="en-US" sz="1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8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9225"/>
            <a:ext cx="8229600" cy="33560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/>
              <a:t>4</a:t>
            </a:r>
            <a:r>
              <a:rPr lang="ko-KR" altLang="en-US" dirty="0"/>
              <a:t>차 산업 혁명의 현재와 미래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우리에게 어떤 영향을 끼치나</a:t>
            </a:r>
            <a:r>
              <a:rPr lang="en-US" altLang="ko-KR" dirty="0"/>
              <a:t>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ko-KR" altLang="en-US" dirty="0"/>
              <a:t>미래의 자녀 교육 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6677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14AAF0-2B8A-4515-BB38-8E4E31353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5710"/>
            <a:ext cx="2997976" cy="455670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핵심 기술 메가 트렌드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5D71CA-2971-4A44-A3F9-8771BABD7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21381"/>
            <a:ext cx="8229600" cy="3533888"/>
          </a:xfrm>
        </p:spPr>
        <p:txBody>
          <a:bodyPr/>
          <a:lstStyle/>
          <a:p>
            <a:r>
              <a:rPr lang="en-US" dirty="0"/>
              <a:t> </a:t>
            </a:r>
            <a:r>
              <a:rPr lang="ko-KR" altLang="en-US" sz="1600" dirty="0"/>
              <a:t>빅 데이터 </a:t>
            </a:r>
            <a:endParaRPr lang="en-US" sz="1600" dirty="0"/>
          </a:p>
          <a:p>
            <a:r>
              <a:rPr lang="en-US" sz="1600" dirty="0"/>
              <a:t> </a:t>
            </a:r>
            <a:r>
              <a:rPr lang="ko-KR" altLang="en-US" sz="1600" dirty="0"/>
              <a:t>블록 체인</a:t>
            </a:r>
            <a:endParaRPr lang="en-US" sz="1600" dirty="0"/>
          </a:p>
          <a:p>
            <a:r>
              <a:rPr lang="en-US" sz="1600" dirty="0"/>
              <a:t> Machine Intelligence </a:t>
            </a:r>
          </a:p>
          <a:p>
            <a:pPr marL="0" indent="0">
              <a:buNone/>
            </a:pPr>
            <a:r>
              <a:rPr lang="en-US" sz="1600" dirty="0"/>
              <a:t>      – </a:t>
            </a:r>
            <a:r>
              <a:rPr lang="ko-KR" altLang="en-US" sz="1600" dirty="0"/>
              <a:t>인공 지능</a:t>
            </a:r>
            <a:r>
              <a:rPr lang="en-US" altLang="ko-KR" sz="1600" dirty="0"/>
              <a:t>, </a:t>
            </a:r>
            <a:r>
              <a:rPr lang="ko-KR" altLang="en-US" sz="1600" dirty="0"/>
              <a:t>자율 주행차</a:t>
            </a:r>
            <a:endParaRPr lang="en-US" sz="1600" dirty="0"/>
          </a:p>
          <a:p>
            <a:r>
              <a:rPr lang="en-US" sz="1600" dirty="0"/>
              <a:t> </a:t>
            </a:r>
            <a:r>
              <a:rPr lang="ko-KR" altLang="en-US" sz="1600" dirty="0"/>
              <a:t>사물 인터넷</a:t>
            </a:r>
            <a:endParaRPr lang="en-US" sz="1600" dirty="0"/>
          </a:p>
          <a:p>
            <a:r>
              <a:rPr lang="en-US" sz="1600" dirty="0"/>
              <a:t> 3-D </a:t>
            </a:r>
            <a:r>
              <a:rPr lang="ko-KR" altLang="en-US" sz="1600" dirty="0"/>
              <a:t>프린팅 </a:t>
            </a:r>
            <a:endParaRPr lang="en-US" sz="1600" dirty="0"/>
          </a:p>
          <a:p>
            <a:r>
              <a:rPr lang="en-US" sz="1600" dirty="0"/>
              <a:t> </a:t>
            </a:r>
            <a:r>
              <a:rPr lang="ko-KR" altLang="en-US" sz="1600" dirty="0"/>
              <a:t>바이오 텍</a:t>
            </a:r>
            <a:endParaRPr lang="en-US" sz="16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E12ACB6-9A23-4746-BAEE-8DEF733420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839" y="446793"/>
            <a:ext cx="1800297" cy="12464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FF76E9C-F068-49BD-9BA9-36823C4917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853" y="3078298"/>
            <a:ext cx="1996760" cy="14185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B2954950-7BC6-44C2-9E3C-ECF539C1E5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78" y="3078299"/>
            <a:ext cx="2743199" cy="13317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924A8EC2-77AC-4FB8-B52B-795E11B05B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956" y="1695238"/>
            <a:ext cx="1892087" cy="9848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9AEB6A79-B69D-4BDE-9F62-08EFB6AF52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620" y="1858961"/>
            <a:ext cx="1915788" cy="11969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F4276206-44A7-494B-8CC5-A8AE166A37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52" y="2302122"/>
            <a:ext cx="981205" cy="20572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223857FF-40C5-4121-8B75-D69291C99DA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759" y="482836"/>
            <a:ext cx="2664533" cy="13126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14076D1-CA0B-4D90-A1A7-60523E40AA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34" y="2803160"/>
            <a:ext cx="2154665" cy="140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7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"/>
                            </p:stCondLst>
                            <p:childTnLst>
                              <p:par>
                                <p:cTn id="8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83855" y="1822773"/>
            <a:ext cx="6964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1. </a:t>
            </a:r>
            <a:r>
              <a:rPr lang="ko-KR" altLang="en-US" sz="3200" dirty="0">
                <a:solidFill>
                  <a:srgbClr val="FFFF00"/>
                </a:solidFill>
              </a:rPr>
              <a:t>자율 주행차 시대가 활짝 열린다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44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37" y="853738"/>
            <a:ext cx="4168787" cy="2457099"/>
          </a:xfrm>
        </p:spPr>
      </p:pic>
      <p:sp>
        <p:nvSpPr>
          <p:cNvPr id="7" name="TextBox 6"/>
          <p:cNvSpPr txBox="1"/>
          <p:nvPr/>
        </p:nvSpPr>
        <p:spPr>
          <a:xfrm>
            <a:off x="5099537" y="3357003"/>
            <a:ext cx="3395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2016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년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12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월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Gov. Rick Snyder signed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644C003-825A-41F8-82C5-122763378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17" y="793076"/>
            <a:ext cx="3940588" cy="25177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1B03BFA-15D6-43A0-9265-AE27E9AB540C}"/>
              </a:ext>
            </a:extLst>
          </p:cNvPr>
          <p:cNvSpPr txBox="1"/>
          <p:nvPr/>
        </p:nvSpPr>
        <p:spPr>
          <a:xfrm>
            <a:off x="5099537" y="484406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미시간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–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최초 포괄적 규정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73FEC5E-2B22-4165-983B-FAC8AFC683FB}"/>
              </a:ext>
            </a:extLst>
          </p:cNvPr>
          <p:cNvSpPr txBox="1"/>
          <p:nvPr/>
        </p:nvSpPr>
        <p:spPr>
          <a:xfrm>
            <a:off x="457200" y="484406"/>
            <a:ext cx="3692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18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개주 법통과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407C5CD-B0AE-4282-9E10-133EBE512E2C}"/>
              </a:ext>
            </a:extLst>
          </p:cNvPr>
          <p:cNvSpPr txBox="1"/>
          <p:nvPr/>
        </p:nvSpPr>
        <p:spPr>
          <a:xfrm>
            <a:off x="492516" y="3310838"/>
            <a:ext cx="42267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Alabama,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Alkansas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California,Colorado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Florida, Georgia, Louisiana, Michigan, New York, Nevada, North Dakota, Pennsylvania, South Carolina,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Tennesse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Texas, Utah, Virginia, Vermont, Washington  D.C </a:t>
            </a:r>
          </a:p>
        </p:txBody>
      </p:sp>
    </p:spTree>
    <p:extLst>
      <p:ext uri="{BB962C8B-B14F-4D97-AF65-F5344CB8AC3E}">
        <p14:creationId xmlns:p14="http://schemas.microsoft.com/office/powerpoint/2010/main" val="78116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34441F-8F04-470D-B811-288D41436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FF00"/>
                </a:solidFill>
              </a:rPr>
              <a:t>자율 주행차로 인한 운전 직업 상실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13668E-59C3-443C-BB9D-4DACF8518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99225"/>
            <a:ext cx="3939309" cy="3356044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Truck Driver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160</a:t>
            </a:r>
            <a:r>
              <a:rPr lang="ko-KR" altLang="en-US" dirty="0"/>
              <a:t>만명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  (Avg. Income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en-US" altLang="ko-KR" dirty="0">
                <a:sym typeface="Wingdings" panose="05000000000000000000" pitchFamily="2" charset="2"/>
              </a:rPr>
              <a:t>$42,000, </a:t>
            </a:r>
          </a:p>
          <a:p>
            <a:pPr marL="0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  Commercial Truck Income 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en-US" altLang="ko-KR" dirty="0">
                <a:sym typeface="Wingdings" panose="05000000000000000000" pitchFamily="2" charset="2"/>
              </a:rPr>
              <a:t>67 Billion  )</a:t>
            </a:r>
          </a:p>
          <a:p>
            <a:r>
              <a:rPr lang="en-US" dirty="0">
                <a:sym typeface="Wingdings" panose="05000000000000000000" pitchFamily="2" charset="2"/>
              </a:rPr>
              <a:t>Transportation Truck -&gt; 80</a:t>
            </a:r>
            <a:r>
              <a:rPr lang="ko-KR" altLang="en-US" dirty="0">
                <a:sym typeface="Wingdings" panose="05000000000000000000" pitchFamily="2" charset="2"/>
              </a:rPr>
              <a:t>만명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>
                <a:sym typeface="Wingdings" panose="05000000000000000000" pitchFamily="2" charset="2"/>
              </a:rPr>
              <a:t>Taxi Driver -&gt; </a:t>
            </a:r>
            <a:r>
              <a:rPr lang="en-US" dirty="0">
                <a:sym typeface="Wingdings" panose="05000000000000000000" pitchFamily="2" charset="2"/>
              </a:rPr>
              <a:t>18</a:t>
            </a:r>
            <a:r>
              <a:rPr lang="ko-KR" altLang="en-US" dirty="0">
                <a:sym typeface="Wingdings" panose="05000000000000000000" pitchFamily="2" charset="2"/>
              </a:rPr>
              <a:t>만명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Uber Driver  16</a:t>
            </a:r>
            <a:r>
              <a:rPr lang="ko-KR" altLang="en-US" dirty="0">
                <a:sym typeface="Wingdings" panose="05000000000000000000" pitchFamily="2" charset="2"/>
              </a:rPr>
              <a:t>만명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School Bus Driver  </a:t>
            </a:r>
            <a:r>
              <a:rPr lang="en-US" dirty="0">
                <a:sym typeface="Wingdings" panose="05000000000000000000" pitchFamily="2" charset="2"/>
              </a:rPr>
              <a:t>50</a:t>
            </a:r>
            <a:r>
              <a:rPr lang="ko-KR" altLang="en-US" dirty="0">
                <a:sym typeface="Wingdings" panose="05000000000000000000" pitchFamily="2" charset="2"/>
              </a:rPr>
              <a:t>만명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Commute Bus Driver  16</a:t>
            </a:r>
            <a:r>
              <a:rPr lang="ko-KR" altLang="en-US" dirty="0">
                <a:sym typeface="Wingdings" panose="05000000000000000000" pitchFamily="2" charset="2"/>
              </a:rPr>
              <a:t>만명 </a:t>
            </a:r>
            <a:endParaRPr lang="en-US" altLang="ko-KR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골드만 삭스 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: 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4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백만명의 운전 직업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,  </a:t>
            </a:r>
          </a:p>
          <a:p>
            <a:pPr marL="0" indent="0">
              <a:buNone/>
            </a:pP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      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매달 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25,000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개씩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,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연 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300,000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개씩 없어짐</a:t>
            </a:r>
            <a:endParaRPr lang="en-US" altLang="ko-KR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DMV, Car Dealer, Mechanic, Car Wash, </a:t>
            </a:r>
          </a:p>
          <a:p>
            <a:pPr marL="0" indent="0">
              <a:buNone/>
            </a:pP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       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부품 판매소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,  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가스 스테이션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,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보험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, </a:t>
            </a:r>
          </a:p>
          <a:p>
            <a:pPr marL="0" indent="0">
              <a:buNone/>
            </a:pP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       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교통 경찰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,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트래픽 스쿨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등 영향을 받아 </a:t>
            </a:r>
            <a:endParaRPr lang="en-US" altLang="ko-KR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      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없이짐</a:t>
            </a:r>
            <a:endParaRPr lang="en-US" altLang="ko-KR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 By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2020,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천만대가 상용화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, 2045, IEEE  75%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596EC03-449F-49EB-B853-F75EDA602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232" y="465709"/>
            <a:ext cx="2981296" cy="19859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7536F6B-8D82-4A08-B98F-C4CDE5421F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232" y="2513783"/>
            <a:ext cx="2820309" cy="18793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D567F79-9E88-45E3-9BAE-1889C0CC85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578" y="1228533"/>
            <a:ext cx="1966382" cy="13104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ABF8FB2-14F7-4332-A6AC-4967D270F0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183" y="2668251"/>
            <a:ext cx="2031172" cy="123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80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27633" y="1619573"/>
            <a:ext cx="65167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</a:rPr>
              <a:t>2. 3D Printing</a:t>
            </a:r>
          </a:p>
          <a:p>
            <a:r>
              <a:rPr lang="ko-KR" altLang="en-US" dirty="0">
                <a:solidFill>
                  <a:srgbClr val="FFFF00"/>
                </a:solidFill>
              </a:rPr>
              <a:t>    </a:t>
            </a:r>
            <a:endParaRPr lang="en-US" altLang="ko-KR" dirty="0">
              <a:solidFill>
                <a:srgbClr val="FFFF00"/>
              </a:solidFill>
            </a:endParaRPr>
          </a:p>
          <a:p>
            <a:r>
              <a:rPr lang="en-US" altLang="ko-KR" dirty="0">
                <a:solidFill>
                  <a:srgbClr val="FFFF00"/>
                </a:solidFill>
              </a:rPr>
              <a:t>    - </a:t>
            </a:r>
            <a:r>
              <a:rPr lang="ko-KR" altLang="en-US" dirty="0">
                <a:solidFill>
                  <a:schemeClr val="bg1"/>
                </a:solidFill>
              </a:rPr>
              <a:t>누구나 </a:t>
            </a:r>
            <a:r>
              <a:rPr lang="en-US" altLang="ko-KR" dirty="0">
                <a:solidFill>
                  <a:schemeClr val="bg1"/>
                </a:solidFill>
              </a:rPr>
              <a:t>manufacturer </a:t>
            </a:r>
            <a:r>
              <a:rPr lang="ko-KR" altLang="en-US" dirty="0">
                <a:solidFill>
                  <a:schemeClr val="bg1"/>
                </a:solidFill>
              </a:rPr>
              <a:t>가 됨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프로토타입</a:t>
            </a:r>
            <a:endParaRPr lang="en-US" altLang="ko-KR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   - </a:t>
            </a:r>
            <a:r>
              <a:rPr lang="ko-KR" altLang="en-US" dirty="0">
                <a:solidFill>
                  <a:schemeClr val="bg1"/>
                </a:solidFill>
              </a:rPr>
              <a:t>레이 커즈와일 </a:t>
            </a:r>
            <a:r>
              <a:rPr lang="en-US" altLang="ko-KR" dirty="0">
                <a:solidFill>
                  <a:schemeClr val="bg1"/>
                </a:solidFill>
              </a:rPr>
              <a:t>: 2025</a:t>
            </a:r>
            <a:r>
              <a:rPr lang="ko-KR" altLang="en-US" dirty="0">
                <a:solidFill>
                  <a:schemeClr val="bg1"/>
                </a:solidFill>
              </a:rPr>
              <a:t>년경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무료 디자인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ko-KR" altLang="en-US" dirty="0">
                <a:solidFill>
                  <a:schemeClr val="bg1"/>
                </a:solidFill>
              </a:rPr>
              <a:t>웹 </a:t>
            </a:r>
            <a:endParaRPr lang="en-US" altLang="ko-KR" dirty="0">
              <a:solidFill>
                <a:schemeClr val="bg1"/>
              </a:solidFill>
            </a:endParaRPr>
          </a:p>
          <a:p>
            <a:r>
              <a:rPr lang="en-US" altLang="ko-KR" dirty="0">
                <a:solidFill>
                  <a:schemeClr val="bg1"/>
                </a:solidFill>
                <a:sym typeface="Wingdings" panose="05000000000000000000" pitchFamily="2" charset="2"/>
              </a:rPr>
              <a:t>            </a:t>
            </a:r>
            <a:r>
              <a:rPr lang="ko-KR" altLang="en-US" dirty="0">
                <a:solidFill>
                  <a:schemeClr val="bg1"/>
                </a:solidFill>
              </a:rPr>
              <a:t>옷을 집에서 프린트 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21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5710"/>
            <a:ext cx="3141639" cy="63351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3D Printing – 3</a:t>
            </a:r>
            <a:r>
              <a:rPr lang="ko-KR" altLang="en-US" sz="2000" dirty="0">
                <a:solidFill>
                  <a:srgbClr val="FFFF00"/>
                </a:solidFill>
              </a:rPr>
              <a:t>차원 물체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40" y="1054155"/>
            <a:ext cx="3057099" cy="21166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392" y="1474922"/>
            <a:ext cx="1706449" cy="30436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41" y="3170838"/>
            <a:ext cx="3281651" cy="12962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406" y="528032"/>
            <a:ext cx="2631071" cy="19782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405" y="2506281"/>
            <a:ext cx="2818463" cy="18789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839" y="528032"/>
            <a:ext cx="2311835" cy="132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9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3-D House Printer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70" y="1205756"/>
            <a:ext cx="5278697" cy="294899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567" y="530871"/>
            <a:ext cx="2876233" cy="17726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618" y="2368675"/>
            <a:ext cx="2393780" cy="20148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977" y="530871"/>
            <a:ext cx="2810500" cy="14022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73073" y="482902"/>
            <a:ext cx="1816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CC00FF"/>
                </a:solidFill>
              </a:rPr>
              <a:t>10</a:t>
            </a:r>
            <a:r>
              <a:rPr lang="ko-KR" altLang="en-US" sz="1200" b="1" dirty="0">
                <a:solidFill>
                  <a:srgbClr val="CC00FF"/>
                </a:solidFill>
              </a:rPr>
              <a:t>개 집을 하루에 </a:t>
            </a:r>
            <a:r>
              <a:rPr lang="en-US" altLang="ko-KR" sz="1200" b="1" dirty="0">
                <a:solidFill>
                  <a:srgbClr val="CC00FF"/>
                </a:solidFill>
              </a:rPr>
              <a:t>- </a:t>
            </a:r>
            <a:r>
              <a:rPr lang="ko-KR" altLang="en-US" sz="1200" b="1" dirty="0">
                <a:solidFill>
                  <a:srgbClr val="CC00FF"/>
                </a:solidFill>
              </a:rPr>
              <a:t>중국</a:t>
            </a:r>
            <a:endParaRPr lang="en-US" sz="1200" b="1" dirty="0">
              <a:solidFill>
                <a:srgbClr val="CC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97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65710"/>
            <a:ext cx="5962074" cy="543940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solidFill>
                  <a:srgbClr val="FFFF00"/>
                </a:solidFill>
              </a:rPr>
              <a:t>Russia</a:t>
            </a:r>
            <a:r>
              <a:rPr lang="ko-KR" altLang="en-US" dirty="0">
                <a:solidFill>
                  <a:srgbClr val="FFFF00"/>
                </a:solidFill>
              </a:rPr>
              <a:t> </a:t>
            </a:r>
            <a:r>
              <a:rPr lang="en-US" altLang="ko-KR" dirty="0">
                <a:solidFill>
                  <a:srgbClr val="FFFF00"/>
                </a:solidFill>
              </a:rPr>
              <a:t>- </a:t>
            </a:r>
            <a:r>
              <a:rPr lang="en-US" dirty="0">
                <a:solidFill>
                  <a:srgbClr val="FFFF00"/>
                </a:solidFill>
              </a:rPr>
              <a:t>$13,600 </a:t>
            </a:r>
            <a:r>
              <a:rPr lang="ko-KR" altLang="en-US" dirty="0">
                <a:solidFill>
                  <a:srgbClr val="FFFF00"/>
                </a:solidFill>
              </a:rPr>
              <a:t>짜리 </a:t>
            </a:r>
            <a:r>
              <a:rPr lang="en-US" altLang="ko-KR" dirty="0">
                <a:solidFill>
                  <a:srgbClr val="FFFF00"/>
                </a:solidFill>
              </a:rPr>
              <a:t>3D Printing House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009650"/>
            <a:ext cx="3724275" cy="349567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186" y="1114425"/>
            <a:ext cx="4513614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8136" y="64394"/>
            <a:ext cx="2512483" cy="444321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바이오 프린팅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136" y="598869"/>
            <a:ext cx="7548664" cy="4372376"/>
          </a:xfrm>
        </p:spPr>
        <p:txBody>
          <a:bodyPr/>
          <a:lstStyle/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  <a:p>
            <a:pPr marL="0" indent="0">
              <a:buNone/>
            </a:pPr>
            <a:endParaRPr lang="en-US" altLang="ko-KR" u="sng" dirty="0">
              <a:solidFill>
                <a:srgbClr val="CC00FF"/>
              </a:solidFill>
              <a:hlinkClick r:id="rId2"/>
            </a:endParaRPr>
          </a:p>
          <a:p>
            <a:pPr marL="0" indent="0">
              <a:buNone/>
            </a:pPr>
            <a:endParaRPr lang="en-US" altLang="ko-KR" u="sng" dirty="0">
              <a:solidFill>
                <a:srgbClr val="CC00FF"/>
              </a:solidFill>
              <a:hlinkClick r:id="rId2"/>
            </a:endParaRPr>
          </a:p>
          <a:p>
            <a:pPr marL="0" indent="0">
              <a:buNone/>
            </a:pPr>
            <a:endParaRPr lang="en-US" u="sng" dirty="0">
              <a:solidFill>
                <a:srgbClr val="CC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8" y="608846"/>
            <a:ext cx="3209513" cy="168117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84606" y="2133953"/>
            <a:ext cx="21849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</a:rPr>
              <a:t>Anthony </a:t>
            </a:r>
            <a:r>
              <a:rPr lang="en-US" sz="1000" dirty="0" err="1">
                <a:solidFill>
                  <a:srgbClr val="FFFF00"/>
                </a:solidFill>
              </a:rPr>
              <a:t>Atala</a:t>
            </a:r>
            <a:r>
              <a:rPr lang="en-US" sz="1000" dirty="0">
                <a:solidFill>
                  <a:srgbClr val="FFFF00"/>
                </a:solidFill>
              </a:rPr>
              <a:t> – </a:t>
            </a:r>
            <a:r>
              <a:rPr lang="ko-KR" altLang="en-US" sz="1000" dirty="0">
                <a:solidFill>
                  <a:srgbClr val="FFFF00"/>
                </a:solidFill>
              </a:rPr>
              <a:t>방광</a:t>
            </a:r>
            <a:r>
              <a:rPr lang="en-US" sz="1000" dirty="0">
                <a:solidFill>
                  <a:srgbClr val="FFFF00"/>
                </a:solidFill>
              </a:rPr>
              <a:t> </a:t>
            </a:r>
            <a:r>
              <a:rPr lang="ko-KR" altLang="en-US" sz="1000" dirty="0">
                <a:solidFill>
                  <a:srgbClr val="FFFF00"/>
                </a:solidFill>
              </a:rPr>
              <a:t>이식 성공</a:t>
            </a:r>
            <a:endParaRPr lang="en-US" sz="1000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594" y="1504095"/>
            <a:ext cx="2442525" cy="162020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250" y="64393"/>
            <a:ext cx="2179088" cy="142790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731" y="1149678"/>
            <a:ext cx="2097590" cy="15865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63F5625-21DD-4EE5-9BBB-B27816C67D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36" y="2441536"/>
            <a:ext cx="3008365" cy="21660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7874ECC-BCA8-4C89-95C2-55A10531E8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665" y="3829890"/>
            <a:ext cx="1965714" cy="13136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ACCA030F-B52B-4C2F-9237-E4709B5332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698" y="3275551"/>
            <a:ext cx="2592740" cy="18503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806807E-239C-4A3B-AD0A-CF7E97DC5E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288" y="2390150"/>
            <a:ext cx="2635321" cy="144583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90AB7D3-D182-40E9-BB02-089ABE2CE0EC}"/>
              </a:ext>
            </a:extLst>
          </p:cNvPr>
          <p:cNvSpPr txBox="1"/>
          <p:nvPr/>
        </p:nvSpPr>
        <p:spPr>
          <a:xfrm>
            <a:off x="1263408" y="4690663"/>
            <a:ext cx="2799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Organovo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선두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4BC060F3-D32B-4B56-AD0D-B19E4BE30D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21" y="52247"/>
            <a:ext cx="4001207" cy="44259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9D2AFCCE-F738-4F51-B0F7-E899EF19E1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544" y="646086"/>
            <a:ext cx="2427706" cy="53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4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52946" y="1962432"/>
            <a:ext cx="73798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dirty="0">
                <a:solidFill>
                  <a:srgbClr val="FFFF00"/>
                </a:solidFill>
                <a:latin typeface="Arial"/>
              </a:rPr>
              <a:t>3</a:t>
            </a:r>
            <a:r>
              <a:rPr kumimoji="0" lang="en-US" altLang="ko-KR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ko-KR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블록 체인으로 인한 경제 혁명</a:t>
            </a:r>
            <a:endParaRPr kumimoji="0" lang="en-US" altLang="ko-KR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41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A2DE50-1911-445C-A088-F01F99722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What is blockchain – </a:t>
            </a:r>
            <a:r>
              <a:rPr lang="ko-KR" altLang="en-US" dirty="0">
                <a:solidFill>
                  <a:srgbClr val="FFFF00"/>
                </a:solidFill>
              </a:rPr>
              <a:t>신뢰 시스템</a:t>
            </a:r>
            <a:r>
              <a:rPr lang="en-US" altLang="ko-KR" dirty="0">
                <a:solidFill>
                  <a:srgbClr val="FFFF00"/>
                </a:solidFill>
              </a:rPr>
              <a:t>, </a:t>
            </a:r>
            <a:r>
              <a:rPr lang="en-US" dirty="0">
                <a:solidFill>
                  <a:srgbClr val="FFFF00"/>
                </a:solidFill>
              </a:rPr>
              <a:t>Open Algorism, Distributed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6375435F-A3CD-4041-962D-CE7FC7797C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44" y="2888379"/>
            <a:ext cx="2753360" cy="1652016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01EFAC25-849C-43AD-BC98-25951ED013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47" y="1210118"/>
            <a:ext cx="5059653" cy="3270442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AC2EBBC-7DDF-44F4-9971-541865835B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44" y="1210118"/>
            <a:ext cx="2738216" cy="167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1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19AC61-49BB-4B1B-A4E1-7543D597C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Blockchain Use cases – </a:t>
            </a:r>
            <a:r>
              <a:rPr lang="ko-KR" altLang="en-US" dirty="0">
                <a:solidFill>
                  <a:srgbClr val="FFFF00"/>
                </a:solidFill>
              </a:rPr>
              <a:t>경제 혁명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BEBF03-4379-42F4-A403-861E2956B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화폐혁명 </a:t>
            </a:r>
            <a:r>
              <a:rPr lang="en-US" altLang="ko-KR" dirty="0"/>
              <a:t>– Cryptocurrency </a:t>
            </a:r>
            <a:r>
              <a:rPr lang="ko-KR" altLang="en-US" dirty="0"/>
              <a:t>가 병행 혹은 대체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en-US" dirty="0"/>
              <a:t> </a:t>
            </a:r>
            <a:r>
              <a:rPr lang="ko-KR" altLang="en-US" dirty="0"/>
              <a:t>비트코인</a:t>
            </a:r>
            <a:r>
              <a:rPr lang="en-US" altLang="ko-KR" dirty="0"/>
              <a:t>, </a:t>
            </a:r>
            <a:r>
              <a:rPr lang="ko-KR" altLang="en-US" dirty="0"/>
              <a:t>이더리움</a:t>
            </a:r>
            <a:r>
              <a:rPr lang="en-US" altLang="ko-KR" dirty="0"/>
              <a:t>, </a:t>
            </a:r>
            <a:r>
              <a:rPr lang="ko-KR" altLang="en-US" dirty="0"/>
              <a:t>라이트 코인</a:t>
            </a:r>
            <a:endParaRPr lang="en-US" dirty="0"/>
          </a:p>
          <a:p>
            <a:r>
              <a:rPr lang="en-US" dirty="0"/>
              <a:t>Digital Identity – </a:t>
            </a:r>
            <a:r>
              <a:rPr lang="ko-KR" altLang="en-US" dirty="0"/>
              <a:t>여권</a:t>
            </a:r>
            <a:r>
              <a:rPr lang="en-US" altLang="ko-KR" dirty="0"/>
              <a:t>, </a:t>
            </a:r>
            <a:r>
              <a:rPr lang="ko-KR" altLang="en-US" dirty="0"/>
              <a:t>출생증명</a:t>
            </a:r>
            <a:r>
              <a:rPr lang="en-US" altLang="ko-KR" dirty="0"/>
              <a:t>, </a:t>
            </a:r>
            <a:r>
              <a:rPr lang="ko-KR" altLang="en-US" dirty="0"/>
              <a:t>결혼 증명</a:t>
            </a:r>
            <a:endParaRPr lang="en-US" altLang="ko-KR" dirty="0"/>
          </a:p>
          <a:p>
            <a:r>
              <a:rPr lang="ko-KR" altLang="en-US" dirty="0"/>
              <a:t>스마트 콘트렉트 </a:t>
            </a:r>
            <a:r>
              <a:rPr lang="en-US" altLang="ko-KR" dirty="0"/>
              <a:t>– </a:t>
            </a:r>
            <a:r>
              <a:rPr lang="ko-KR" altLang="en-US" dirty="0"/>
              <a:t>에스크로</a:t>
            </a:r>
            <a:r>
              <a:rPr lang="en-US" altLang="ko-KR" dirty="0"/>
              <a:t>, </a:t>
            </a:r>
            <a:r>
              <a:rPr lang="ko-KR" altLang="en-US" dirty="0"/>
              <a:t>토지거래</a:t>
            </a:r>
            <a:r>
              <a:rPr lang="en-US" altLang="ko-KR" dirty="0"/>
              <a:t>, </a:t>
            </a:r>
            <a:r>
              <a:rPr lang="ko-KR" altLang="en-US" dirty="0"/>
              <a:t>부동산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</a:t>
            </a:r>
            <a:r>
              <a:rPr lang="ko-KR" altLang="en-US" dirty="0"/>
              <a:t>거래</a:t>
            </a:r>
            <a:r>
              <a:rPr lang="en-US" altLang="ko-KR" dirty="0"/>
              <a:t>, </a:t>
            </a:r>
            <a:r>
              <a:rPr lang="ko-KR" altLang="en-US" dirty="0"/>
              <a:t>행정업무</a:t>
            </a:r>
            <a:r>
              <a:rPr lang="en-US" altLang="ko-KR" dirty="0"/>
              <a:t>, </a:t>
            </a:r>
            <a:r>
              <a:rPr lang="ko-KR" altLang="en-US" dirty="0"/>
              <a:t>정부</a:t>
            </a:r>
            <a:r>
              <a:rPr lang="en-US" altLang="ko-KR" dirty="0"/>
              <a:t>, </a:t>
            </a:r>
            <a:r>
              <a:rPr lang="ko-KR" altLang="en-US" dirty="0"/>
              <a:t>투표</a:t>
            </a:r>
            <a:endParaRPr lang="en-US" altLang="ko-KR" dirty="0"/>
          </a:p>
          <a:p>
            <a:pPr marL="0" indent="0">
              <a:buNone/>
            </a:pPr>
            <a:r>
              <a:rPr lang="en-US" dirty="0"/>
              <a:t>                                     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xmlns="" id="{E991B933-9801-4B5A-B7F6-F8F5B1E211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86" y="2805600"/>
            <a:ext cx="2830725" cy="1649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E041B4B-3C60-4BE2-A37E-8E6C02CA8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549" y="1862673"/>
            <a:ext cx="2831783" cy="26980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5895268-306A-40CB-B42B-DFC051737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5151" y="2496583"/>
            <a:ext cx="1805158" cy="198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0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745" y="1666868"/>
            <a:ext cx="7666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4. </a:t>
            </a:r>
            <a:r>
              <a:rPr kumimoji="0" lang="ko-KR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사람보다 똑똑해 지는 인공지능 </a:t>
            </a:r>
            <a:endParaRPr kumimoji="0" lang="en-US" altLang="ko-KR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(Artificial Intelligence)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113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961" y="465710"/>
            <a:ext cx="3421380" cy="410014"/>
          </a:xfrm>
        </p:spPr>
        <p:txBody>
          <a:bodyPr>
            <a:normAutofit fontScale="90000"/>
          </a:bodyPr>
          <a:lstStyle/>
          <a:p>
            <a:r>
              <a:rPr lang="en-US" altLang="ko-KR" sz="2400" dirty="0">
                <a:solidFill>
                  <a:srgbClr val="FFFF00"/>
                </a:solidFill>
              </a:rPr>
              <a:t>AI - </a:t>
            </a:r>
            <a:r>
              <a:rPr lang="en-US" sz="2400" dirty="0">
                <a:solidFill>
                  <a:srgbClr val="FFFF00"/>
                </a:solidFill>
              </a:rPr>
              <a:t>IBM Watson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705" y="1007127"/>
            <a:ext cx="3329940" cy="22219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961" y="3229095"/>
            <a:ext cx="2915674" cy="9166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F85A807-E286-40BE-B92C-9A5A8CBC8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39" y="827360"/>
            <a:ext cx="3194281" cy="20946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338608C-95DD-40B6-8DB6-EAF640FE861D}"/>
              </a:ext>
            </a:extLst>
          </p:cNvPr>
          <p:cNvSpPr txBox="1"/>
          <p:nvPr/>
        </p:nvSpPr>
        <p:spPr>
          <a:xfrm>
            <a:off x="472439" y="3080149"/>
            <a:ext cx="34747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Feb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27, 2017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Barcelona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– Mobile World Congress (2017 MWC)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Within 30 years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IQ 10,000 Super Intelligence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Within 30 years, the chip in the shoes is smarter than human 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2040, Smart Robot 10 billion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more than the population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D5EB2FB-59F5-4B9C-A476-A7AC568DF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518" y="491643"/>
            <a:ext cx="3500641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2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773159B-3BC9-410D-9101-39B079B98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50" y="532074"/>
            <a:ext cx="3048000" cy="16432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20F362E6-B0CC-4573-85BF-50F625E21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152" y="2627602"/>
            <a:ext cx="2196649" cy="17316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4C22CE2-588D-4AA5-BDDA-4D7966B0E278}"/>
              </a:ext>
            </a:extLst>
          </p:cNvPr>
          <p:cNvSpPr txBox="1"/>
          <p:nvPr/>
        </p:nvSpPr>
        <p:spPr>
          <a:xfrm>
            <a:off x="4152900" y="2204474"/>
            <a:ext cx="2876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FF00"/>
                </a:solidFill>
              </a:rPr>
              <a:t>왓슨의 의료 진단</a:t>
            </a:r>
            <a:r>
              <a:rPr lang="en-US" altLang="ko-KR" b="1" dirty="0">
                <a:solidFill>
                  <a:srgbClr val="FFFF00"/>
                </a:solidFill>
              </a:rPr>
              <a:t>,</a:t>
            </a:r>
            <a:r>
              <a:rPr lang="ko-KR" altLang="en-US" b="1" dirty="0">
                <a:solidFill>
                  <a:srgbClr val="FFFF00"/>
                </a:solidFill>
              </a:rPr>
              <a:t> 치료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BD2CADB-EACF-4086-9B39-474096A0E83E}"/>
              </a:ext>
            </a:extLst>
          </p:cNvPr>
          <p:cNvSpPr txBox="1"/>
          <p:nvPr/>
        </p:nvSpPr>
        <p:spPr>
          <a:xfrm>
            <a:off x="6787716" y="2296807"/>
            <a:ext cx="2220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</a:rPr>
              <a:t>Information Dashboard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6787817-31FD-4776-A578-3DA62F740134}"/>
              </a:ext>
            </a:extLst>
          </p:cNvPr>
          <p:cNvSpPr txBox="1"/>
          <p:nvPr/>
        </p:nvSpPr>
        <p:spPr>
          <a:xfrm>
            <a:off x="6877050" y="550240"/>
            <a:ext cx="180975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rgbClr val="FFFF00"/>
                </a:solidFill>
              </a:rPr>
              <a:t>Watson </a:t>
            </a:r>
          </a:p>
          <a:p>
            <a:r>
              <a:rPr lang="en-US" altLang="ko-KR" sz="1400" kern="0" dirty="0">
                <a:solidFill>
                  <a:srgbClr val="FFFF00"/>
                </a:solidFill>
              </a:rPr>
              <a:t> </a:t>
            </a:r>
            <a:r>
              <a:rPr lang="ko-KR" altLang="en-US" sz="1400" kern="0" dirty="0">
                <a:solidFill>
                  <a:srgbClr val="FFFF00"/>
                </a:solidFill>
              </a:rPr>
              <a:t>폐암 진단 성공률 </a:t>
            </a:r>
            <a:r>
              <a:rPr lang="en-US" altLang="ko-KR" sz="1400" kern="0" dirty="0">
                <a:solidFill>
                  <a:srgbClr val="FFFF00"/>
                </a:solidFill>
              </a:rPr>
              <a:t> </a:t>
            </a:r>
          </a:p>
          <a:p>
            <a:r>
              <a:rPr lang="en-US" altLang="ko-KR" sz="1400" kern="0" dirty="0">
                <a:solidFill>
                  <a:srgbClr val="FFFF00"/>
                </a:solidFill>
              </a:rPr>
              <a:t>  – 98%</a:t>
            </a:r>
          </a:p>
          <a:p>
            <a:r>
              <a:rPr lang="ko-KR" altLang="en-US" sz="1400" kern="0" dirty="0">
                <a:solidFill>
                  <a:srgbClr val="FFFF00"/>
                </a:solidFill>
              </a:rPr>
              <a:t>대장암 </a:t>
            </a:r>
            <a:r>
              <a:rPr lang="en-US" altLang="ko-KR" sz="1400" kern="0" dirty="0">
                <a:solidFill>
                  <a:srgbClr val="FFFF00"/>
                </a:solidFill>
              </a:rPr>
              <a:t>– 98% </a:t>
            </a:r>
          </a:p>
          <a:p>
            <a:r>
              <a:rPr lang="ko-KR" altLang="en-US" sz="1400" kern="0" dirty="0">
                <a:solidFill>
                  <a:srgbClr val="FFFF00"/>
                </a:solidFill>
              </a:rPr>
              <a:t>직장암 </a:t>
            </a:r>
            <a:r>
              <a:rPr lang="en-US" altLang="ko-KR" sz="1400" kern="0" dirty="0">
                <a:solidFill>
                  <a:srgbClr val="FFFF00"/>
                </a:solidFill>
              </a:rPr>
              <a:t>– 96%</a:t>
            </a:r>
          </a:p>
          <a:p>
            <a:r>
              <a:rPr lang="en-US" altLang="ko-KR" sz="1400" kern="0" dirty="0">
                <a:solidFill>
                  <a:srgbClr val="FFFF00"/>
                </a:solidFill>
              </a:rPr>
              <a:t> </a:t>
            </a:r>
          </a:p>
          <a:p>
            <a:r>
              <a:rPr lang="ko-KR" altLang="en-US" sz="1400" kern="0" dirty="0">
                <a:solidFill>
                  <a:srgbClr val="FFFF00"/>
                </a:solidFill>
              </a:rPr>
              <a:t>인간 의사 </a:t>
            </a:r>
            <a:r>
              <a:rPr lang="en-US" altLang="ko-KR" sz="1400" kern="0" dirty="0">
                <a:solidFill>
                  <a:srgbClr val="FFFF00"/>
                </a:solidFill>
              </a:rPr>
              <a:t>– 50%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B09A61C-BFC7-4247-8329-CDC538D69E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95" y="532074"/>
            <a:ext cx="3121447" cy="21386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2E42ED4-C1D0-4CEF-AEEB-A584ACBF8F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95" y="2695269"/>
            <a:ext cx="3752851" cy="17138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497F12C8-66A5-4819-871D-F1BE660119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2627602"/>
            <a:ext cx="2571750" cy="176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9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47" y="882408"/>
            <a:ext cx="2850961" cy="2530096"/>
          </a:xfrm>
        </p:spPr>
      </p:pic>
      <p:sp>
        <p:nvSpPr>
          <p:cNvPr id="10" name="TextBox 9"/>
          <p:cNvSpPr txBox="1"/>
          <p:nvPr/>
        </p:nvSpPr>
        <p:spPr>
          <a:xfrm>
            <a:off x="551436" y="513076"/>
            <a:ext cx="2959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언어 번역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409" y="2792693"/>
            <a:ext cx="2442600" cy="168594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793" y="2878394"/>
            <a:ext cx="2343536" cy="163220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4769" y="3694496"/>
            <a:ext cx="2692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CC00FF"/>
                </a:solidFill>
              </a:rPr>
              <a:t>Voice Translation </a:t>
            </a:r>
            <a:r>
              <a:rPr lang="en-US" sz="1100" dirty="0">
                <a:solidFill>
                  <a:srgbClr val="FFFF00"/>
                </a:solidFill>
                <a:sym typeface="Wingdings" panose="05000000000000000000" pitchFamily="2" charset="2"/>
              </a:rPr>
              <a:t> English, French, Italian, Portuguese, Spanish</a:t>
            </a:r>
          </a:p>
          <a:p>
            <a:r>
              <a:rPr lang="en-US" sz="1100" dirty="0">
                <a:solidFill>
                  <a:srgbClr val="CC00FF"/>
                </a:solidFill>
                <a:sym typeface="Wingdings" panose="05000000000000000000" pitchFamily="2" charset="2"/>
              </a:rPr>
              <a:t>Text </a:t>
            </a:r>
            <a:r>
              <a:rPr lang="en-US" sz="1100" dirty="0">
                <a:solidFill>
                  <a:srgbClr val="FFFF00"/>
                </a:solidFill>
                <a:sym typeface="Wingdings" panose="05000000000000000000" pitchFamily="2" charset="2"/>
              </a:rPr>
              <a:t> German, Russian, Arabic, Hindi, Japanese, Korean, Chinese</a:t>
            </a:r>
            <a:endParaRPr lang="en-US" sz="1100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72190" y="2509062"/>
            <a:ext cx="936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00FF"/>
                </a:solidFill>
              </a:rPr>
              <a:t>$249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326" y="2006107"/>
            <a:ext cx="3759149" cy="7865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723" y="526969"/>
            <a:ext cx="3145969" cy="13873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61436" y="435203"/>
            <a:ext cx="2152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Skype Translate - Beta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40485" y="655026"/>
            <a:ext cx="14184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CC00FF"/>
                </a:solidFill>
              </a:rPr>
              <a:t>English - Spanish</a:t>
            </a:r>
          </a:p>
        </p:txBody>
      </p:sp>
    </p:spTree>
    <p:extLst>
      <p:ext uri="{BB962C8B-B14F-4D97-AF65-F5344CB8AC3E}">
        <p14:creationId xmlns:p14="http://schemas.microsoft.com/office/powerpoint/2010/main" val="75841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74F51F-C613-444F-B1E7-A53B124F8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5710"/>
            <a:ext cx="3605002" cy="633514"/>
          </a:xfrm>
        </p:spPr>
        <p:txBody>
          <a:bodyPr/>
          <a:lstStyle/>
          <a:p>
            <a:r>
              <a:rPr lang="ko-KR" altLang="en-US" dirty="0">
                <a:solidFill>
                  <a:srgbClr val="FFFF00"/>
                </a:solidFill>
              </a:rPr>
              <a:t>가정 도우미 로봇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0834D2C-9E1F-4DC3-AC7C-DEFAB9BD61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0" y="1195133"/>
            <a:ext cx="3087458" cy="32393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5C36E18-5485-41E5-A9B6-2BA1394F2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629" y="1099224"/>
            <a:ext cx="2064325" cy="3116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754842B-6B3A-43B9-B5C7-6CAD27368B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554" y="465710"/>
            <a:ext cx="2840153" cy="21052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F0C370D-EF13-4B95-909C-C68EFA2370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553" y="2570932"/>
            <a:ext cx="2840153" cy="192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1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0" y="491629"/>
            <a:ext cx="3132332" cy="670363"/>
          </a:xfrm>
        </p:spPr>
        <p:txBody>
          <a:bodyPr>
            <a:noAutofit/>
          </a:bodyPr>
          <a:lstStyle/>
          <a:p>
            <a:r>
              <a:rPr lang="ko-KR" altLang="en-US" sz="3200" dirty="0">
                <a:solidFill>
                  <a:srgbClr val="FFFF00"/>
                </a:solidFill>
              </a:rPr>
              <a:t>전투 로봇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503" y="465710"/>
            <a:ext cx="1619329" cy="17107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175" y="474468"/>
            <a:ext cx="1357493" cy="19360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724" y="2171807"/>
            <a:ext cx="1663565" cy="22638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289" y="2176423"/>
            <a:ext cx="1933773" cy="23706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969" y="3197776"/>
            <a:ext cx="1546530" cy="1316196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xmlns="" id="{A50B12A9-A16B-4566-BEF2-A20D5DF66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94" y="1365622"/>
            <a:ext cx="3661894" cy="3045389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FCD54876-C067-4DE4-90D2-B53AF0807D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831" y="491629"/>
            <a:ext cx="1460343" cy="174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01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FF00"/>
                </a:solidFill>
              </a:rPr>
              <a:t>작곡하는 인공 지능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0727"/>
            <a:ext cx="8229600" cy="34345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endParaRPr lang="en-US" altLang="ko-KR" dirty="0"/>
          </a:p>
          <a:p>
            <a:r>
              <a:rPr lang="en-US" dirty="0"/>
              <a:t> </a:t>
            </a:r>
            <a:r>
              <a:rPr lang="en-US" dirty="0">
                <a:solidFill>
                  <a:srgbClr val="FFFF00"/>
                </a:solidFill>
              </a:rPr>
              <a:t>AIVA </a:t>
            </a:r>
            <a:r>
              <a:rPr lang="ko-KR" altLang="en-US" dirty="0">
                <a:solidFill>
                  <a:srgbClr val="FFFF00"/>
                </a:solidFill>
              </a:rPr>
              <a:t>음악 작곡 </a:t>
            </a:r>
            <a:r>
              <a:rPr lang="en-US" altLang="ko-KR" dirty="0"/>
              <a:t>– “Genesis” Symphonic Fantasy in “A” minor</a:t>
            </a:r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/>
              <a:t>Experiment in Music Intelligence (EMIT) </a:t>
            </a:r>
          </a:p>
          <a:p>
            <a:pPr marL="0" indent="0">
              <a:buNone/>
            </a:pPr>
            <a:r>
              <a:rPr lang="en-US" altLang="ko-KR" dirty="0"/>
              <a:t>        : David Cope (University of Santa Cruz)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sz="1600" dirty="0">
                <a:solidFill>
                  <a:srgbClr val="FFFF00"/>
                </a:solidFill>
                <a:sym typeface="Wingdings" panose="05000000000000000000" pitchFamily="2" charset="2"/>
              </a:rPr>
              <a:t>오리건 대학 라슨 교수 </a:t>
            </a:r>
            <a:r>
              <a:rPr lang="en-US" altLang="ko-KR" sz="1600" dirty="0">
                <a:solidFill>
                  <a:srgbClr val="FFFF00"/>
                </a:solidFill>
                <a:sym typeface="Wingdings" panose="05000000000000000000" pitchFamily="2" charset="2"/>
              </a:rPr>
              <a:t>vs EMI vs Original </a:t>
            </a:r>
            <a:r>
              <a:rPr lang="ko-KR" altLang="en-US" sz="1600" dirty="0">
                <a:solidFill>
                  <a:srgbClr val="FFFF00"/>
                </a:solidFill>
                <a:sym typeface="Wingdings" panose="05000000000000000000" pitchFamily="2" charset="2"/>
              </a:rPr>
              <a:t>바하곡</a:t>
            </a:r>
            <a:endParaRPr lang="en-US" altLang="ko-KR" sz="16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en-US" altLang="ko-KR" dirty="0"/>
              <a:t>      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/>
              <a:t>바하의 작품 하루에 </a:t>
            </a:r>
            <a:r>
              <a:rPr lang="en-US" altLang="ko-KR" dirty="0"/>
              <a:t>5,000 </a:t>
            </a:r>
            <a:r>
              <a:rPr lang="ko-KR" altLang="en-US" dirty="0"/>
              <a:t>곡 작곡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베토벤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쇼팽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라흐마니노프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스트라빈스키</a:t>
            </a:r>
            <a:endParaRPr lang="en-US" altLang="ko-K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 </a:t>
            </a:r>
            <a:endParaRPr lang="en-US" altLang="ko-KR" b="1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b="1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FE00667-8DD7-4019-9E6A-CC7C3F0FD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352" y="1735214"/>
            <a:ext cx="2293811" cy="276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2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F47E04F-6EBB-4023-A5F6-CF0F174BE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581" y="1213273"/>
            <a:ext cx="4295219" cy="3254375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C7B3A89-669F-4318-98C9-C3E1CAD5C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01" y="2399747"/>
            <a:ext cx="2104697" cy="20679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B1E71D3-4D1C-488A-9055-80960DAF6C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603" y="2422088"/>
            <a:ext cx="1465259" cy="20455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4FF19D6-4400-463D-A55D-F2E62BAAF8B6}"/>
              </a:ext>
            </a:extLst>
          </p:cNvPr>
          <p:cNvSpPr txBox="1"/>
          <p:nvPr/>
        </p:nvSpPr>
        <p:spPr>
          <a:xfrm>
            <a:off x="4198206" y="494943"/>
            <a:ext cx="44885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렘브란트는 붓과 페인트로 그림을 그리지만 우리는 테크노로지와 데이터로 그림을 그린다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- Microsoft AI Director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1EE8919C-336A-48CC-9717-BC5D91720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01" y="712492"/>
            <a:ext cx="3537618" cy="17343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2C20227-C1E1-4545-ACD9-77174B9DADA6}"/>
              </a:ext>
            </a:extLst>
          </p:cNvPr>
          <p:cNvSpPr txBox="1"/>
          <p:nvPr/>
        </p:nvSpPr>
        <p:spPr>
          <a:xfrm>
            <a:off x="1876981" y="366963"/>
            <a:ext cx="1666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Microsoft AI</a:t>
            </a:r>
          </a:p>
        </p:txBody>
      </p:sp>
    </p:spTree>
    <p:extLst>
      <p:ext uri="{BB962C8B-B14F-4D97-AF65-F5344CB8AC3E}">
        <p14:creationId xmlns:p14="http://schemas.microsoft.com/office/powerpoint/2010/main" val="41647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22C972-E910-4CA6-BD43-3D345A7EF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5710"/>
            <a:ext cx="4800600" cy="633514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실제 그림 </a:t>
            </a:r>
            <a:r>
              <a:rPr lang="en-US" altLang="ko-KR" dirty="0">
                <a:solidFill>
                  <a:srgbClr val="FFFF00"/>
                </a:solidFill>
              </a:rPr>
              <a:t>vs </a:t>
            </a:r>
            <a:r>
              <a:rPr lang="ko-KR" altLang="en-US" dirty="0">
                <a:solidFill>
                  <a:srgbClr val="FFFF00"/>
                </a:solidFill>
              </a:rPr>
              <a:t>인공지능이 그린 그림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5E73E303-9342-45E3-BBCB-A0C1DFB36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99224"/>
            <a:ext cx="5646142" cy="282307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6F0F26D-51F8-40B7-8B12-16C31B5E0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178" y="1426535"/>
            <a:ext cx="2364405" cy="9230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F4A521E-53DE-4B9B-A584-793C0FAD8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382" y="2365257"/>
            <a:ext cx="2386106" cy="9544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31ADCC7-B78D-47FC-825B-B2C692630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178" y="3319699"/>
            <a:ext cx="2387310" cy="10919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33C0574-B908-469D-8A2E-C85CF560BA14}"/>
              </a:ext>
            </a:extLst>
          </p:cNvPr>
          <p:cNvSpPr txBox="1"/>
          <p:nvPr/>
        </p:nvSpPr>
        <p:spPr>
          <a:xfrm>
            <a:off x="6103341" y="692458"/>
            <a:ext cx="2632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rgbClr val="FFFF00"/>
                </a:solidFill>
              </a:rPr>
              <a:t>컴퓨터가 소설을 씀 </a:t>
            </a:r>
            <a:r>
              <a:rPr lang="en-US" altLang="ko-KR" sz="1600" b="1" dirty="0">
                <a:solidFill>
                  <a:srgbClr val="FFFF00"/>
                </a:solidFill>
              </a:rPr>
              <a:t>– </a:t>
            </a:r>
            <a:r>
              <a:rPr lang="ko-KR" altLang="en-US" sz="1600" b="1" dirty="0">
                <a:solidFill>
                  <a:srgbClr val="FFFF00"/>
                </a:solidFill>
              </a:rPr>
              <a:t>유우레이 라이타</a:t>
            </a:r>
            <a:endParaRPr lang="en-US" sz="1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4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9E7E65-CF3B-4F9F-AC44-C68D004C9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65710"/>
            <a:ext cx="7967710" cy="633514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보칼로이드 </a:t>
            </a:r>
            <a:r>
              <a:rPr lang="en-US" altLang="ko-KR" dirty="0">
                <a:solidFill>
                  <a:srgbClr val="FFFF00"/>
                </a:solidFill>
              </a:rPr>
              <a:t>– </a:t>
            </a:r>
            <a:r>
              <a:rPr lang="ko-KR" altLang="en-US" dirty="0">
                <a:solidFill>
                  <a:srgbClr val="FFFF00"/>
                </a:solidFill>
              </a:rPr>
              <a:t>음성</a:t>
            </a:r>
            <a:r>
              <a:rPr lang="en-US" altLang="ko-KR" dirty="0">
                <a:solidFill>
                  <a:srgbClr val="FFFF00"/>
                </a:solidFill>
              </a:rPr>
              <a:t>, </a:t>
            </a:r>
            <a:r>
              <a:rPr lang="ko-KR" altLang="en-US" dirty="0">
                <a:solidFill>
                  <a:srgbClr val="FFFF00"/>
                </a:solidFill>
              </a:rPr>
              <a:t>노래까지 실제 가수와 똑같이</a:t>
            </a:r>
            <a:r>
              <a:rPr lang="en-US" altLang="ko-KR" dirty="0">
                <a:solidFill>
                  <a:srgbClr val="FFFF00"/>
                </a:solidFill>
              </a:rPr>
              <a:t>...</a:t>
            </a:r>
            <a:r>
              <a:rPr lang="ko-KR" altLang="en-US" dirty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04096A9C-1893-4FD9-A81F-9ADED30F17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215185"/>
            <a:ext cx="2141999" cy="303449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E83EBFA-557C-4693-8F96-A085CF12C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200" y="1215185"/>
            <a:ext cx="3924910" cy="16299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2CA75B8-68CE-4CF8-9FCE-64F61562D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110" y="1215185"/>
            <a:ext cx="2162689" cy="30667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2BF63C1-7214-4CE8-A195-72C86C502D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699" y="2845114"/>
            <a:ext cx="3923411" cy="140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5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745" y="1666868"/>
            <a:ext cx="7666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dirty="0">
                <a:solidFill>
                  <a:srgbClr val="FFFF00"/>
                </a:solidFill>
                <a:latin typeface="Arial"/>
              </a:rPr>
              <a:t>5. 20</a:t>
            </a:r>
            <a:r>
              <a:rPr lang="ko-KR" altLang="en-US" sz="3600" dirty="0">
                <a:solidFill>
                  <a:srgbClr val="FFFF00"/>
                </a:solidFill>
                <a:latin typeface="Arial"/>
              </a:rPr>
              <a:t>억개의 일자리가 없어질 수 있다 </a:t>
            </a:r>
            <a:r>
              <a:rPr lang="en-US" altLang="ko-KR" sz="3600" dirty="0">
                <a:solidFill>
                  <a:srgbClr val="FFFF00"/>
                </a:solidFill>
                <a:latin typeface="Arial"/>
              </a:rPr>
              <a:t>– </a:t>
            </a:r>
            <a:r>
              <a:rPr lang="ko-KR" altLang="en-US" sz="2400" dirty="0">
                <a:solidFill>
                  <a:srgbClr val="FFFF00"/>
                </a:solidFill>
                <a:latin typeface="Arial"/>
              </a:rPr>
              <a:t>그러나 새로운 일자리도 많이 생겨 난다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87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Amazon Go – </a:t>
            </a:r>
            <a:r>
              <a:rPr lang="ko-KR" altLang="en-US" dirty="0">
                <a:solidFill>
                  <a:srgbClr val="FFFF00"/>
                </a:solidFill>
              </a:rPr>
              <a:t>무인 마켓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188" y="1024650"/>
            <a:ext cx="2719958" cy="153681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33" y="2851973"/>
            <a:ext cx="2805199" cy="15798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188" y="2783525"/>
            <a:ext cx="2727411" cy="15250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32875" y="1070998"/>
            <a:ext cx="113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FF00"/>
                </a:solidFill>
              </a:rPr>
              <a:t>앱으로 스캔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50591" y="2253691"/>
            <a:ext cx="1402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FF00"/>
                </a:solidFill>
              </a:rPr>
              <a:t>물건을 고르고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32129" y="2851973"/>
            <a:ext cx="1619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FF00"/>
                </a:solidFill>
              </a:rPr>
              <a:t>원치 않으면 다시 넣고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01691" y="3908591"/>
            <a:ext cx="1511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FF00"/>
                </a:solidFill>
              </a:rPr>
              <a:t>다 넣었으면 그냥 나간다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5" name="Arrow: Right 14"/>
          <p:cNvSpPr/>
          <p:nvPr/>
        </p:nvSpPr>
        <p:spPr>
          <a:xfrm>
            <a:off x="3901691" y="1720293"/>
            <a:ext cx="468831" cy="160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/>
          <p:cNvSpPr/>
          <p:nvPr/>
        </p:nvSpPr>
        <p:spPr>
          <a:xfrm>
            <a:off x="3901691" y="3546027"/>
            <a:ext cx="550196" cy="140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/>
          <p:cNvSpPr/>
          <p:nvPr/>
        </p:nvSpPr>
        <p:spPr>
          <a:xfrm>
            <a:off x="7942881" y="1619573"/>
            <a:ext cx="433953" cy="1734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46" y="1032026"/>
            <a:ext cx="2990850" cy="1524000"/>
          </a:xfrm>
        </p:spPr>
      </p:pic>
    </p:spTree>
    <p:extLst>
      <p:ext uri="{BB962C8B-B14F-4D97-AF65-F5344CB8AC3E}">
        <p14:creationId xmlns:p14="http://schemas.microsoft.com/office/powerpoint/2010/main" val="9742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B53C126-A3E3-4B1A-BC3A-6643B28275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69" y="465710"/>
            <a:ext cx="5507368" cy="407066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B871F6-3392-4B74-8B47-433A122F7F6F}"/>
              </a:ext>
            </a:extLst>
          </p:cNvPr>
          <p:cNvSpPr txBox="1"/>
          <p:nvPr/>
        </p:nvSpPr>
        <p:spPr>
          <a:xfrm>
            <a:off x="6246421" y="465710"/>
            <a:ext cx="243444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431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스토어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2016 9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월 현재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Trader Joe’s – 464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Kroger – 2,778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 Million to 30 M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직업이 사라질 가능성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302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6737CD4-2A23-420E-B011-D1391A856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62" y="469569"/>
            <a:ext cx="2344964" cy="124613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002EAA2-F14A-44ED-9A0A-01CED70D2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7" y="1795262"/>
            <a:ext cx="2622911" cy="13507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85DECE6-7BE1-4752-98E7-AE87C60F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748" y="469569"/>
            <a:ext cx="2361525" cy="13256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A574345-765F-4A20-9800-E154D9F8A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748" y="1795262"/>
            <a:ext cx="3288186" cy="16440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A5945C1-2605-450E-8075-7A76F767B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73" y="469570"/>
            <a:ext cx="2622911" cy="14954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E7D988A-1734-4AEB-A26A-1B35847138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167" y="1965006"/>
            <a:ext cx="2282839" cy="143506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9C127459-415C-46CA-8A9C-426FDD0356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60" y="3146061"/>
            <a:ext cx="2344966" cy="14244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C08C4C5-0478-4E93-AA64-321DD727673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0" y="3255226"/>
            <a:ext cx="2240973" cy="12165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8981284E-9EA2-444C-9B60-43BCFA31DB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345" y="3165482"/>
            <a:ext cx="2674020" cy="140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0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EABF130B-D58C-4CFA-9234-E53EC986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5710"/>
            <a:ext cx="4049486" cy="633514"/>
          </a:xfrm>
        </p:spPr>
        <p:txBody>
          <a:bodyPr/>
          <a:lstStyle/>
          <a:p>
            <a:r>
              <a:rPr lang="ko-KR" altLang="en-US" dirty="0">
                <a:solidFill>
                  <a:srgbClr val="FFFF00"/>
                </a:solidFill>
              </a:rPr>
              <a:t>미래 일자리에 대한 보고서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F76E63-E788-4A78-B73E-3A16C2556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 2013, </a:t>
            </a:r>
            <a:r>
              <a:rPr lang="ko-KR" altLang="en-US" dirty="0"/>
              <a:t>옥스포드 대학 보고서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      10-20</a:t>
            </a:r>
            <a:r>
              <a:rPr lang="ko-KR" altLang="en-US" dirty="0">
                <a:sym typeface="Wingdings" panose="05000000000000000000" pitchFamily="2" charset="2"/>
              </a:rPr>
              <a:t>년내</a:t>
            </a:r>
            <a:r>
              <a:rPr lang="en-US" altLang="ko-KR" dirty="0">
                <a:sym typeface="Wingdings" panose="05000000000000000000" pitchFamily="2" charset="2"/>
              </a:rPr>
              <a:t>,   47%(X)  </a:t>
            </a:r>
          </a:p>
          <a:p>
            <a:r>
              <a:rPr lang="en-US" dirty="0">
                <a:sym typeface="Wingdings" panose="05000000000000000000" pitchFamily="2" charset="2"/>
              </a:rPr>
              <a:t> WEC </a:t>
            </a:r>
            <a:r>
              <a:rPr lang="ko-KR" altLang="en-US" dirty="0">
                <a:sym typeface="Wingdings" panose="05000000000000000000" pitchFamily="2" charset="2"/>
              </a:rPr>
              <a:t>보고서 </a:t>
            </a:r>
            <a:r>
              <a:rPr lang="en-US" altLang="ko-KR" dirty="0">
                <a:sym typeface="Wingdings" panose="05000000000000000000" pitchFamily="2" charset="2"/>
              </a:rPr>
              <a:t> 2020</a:t>
            </a:r>
            <a:r>
              <a:rPr lang="ko-KR" altLang="en-US" dirty="0">
                <a:sym typeface="Wingdings" panose="05000000000000000000" pitchFamily="2" charset="2"/>
              </a:rPr>
              <a:t>년까지</a:t>
            </a:r>
            <a:r>
              <a:rPr lang="en-US" altLang="ko-KR" dirty="0">
                <a:sym typeface="Wingdings" panose="05000000000000000000" pitchFamily="2" charset="2"/>
              </a:rPr>
              <a:t>, 710</a:t>
            </a:r>
            <a:r>
              <a:rPr lang="ko-KR" altLang="en-US" dirty="0">
                <a:sym typeface="Wingdings" panose="05000000000000000000" pitchFamily="2" charset="2"/>
              </a:rPr>
              <a:t>만개</a:t>
            </a:r>
            <a:r>
              <a:rPr lang="en-US" altLang="ko-KR" dirty="0">
                <a:sym typeface="Wingdings" panose="05000000000000000000" pitchFamily="2" charset="2"/>
              </a:rPr>
              <a:t>(X) </a:t>
            </a:r>
          </a:p>
          <a:p>
            <a:pPr marL="0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                           200</a:t>
            </a:r>
            <a:r>
              <a:rPr lang="ko-KR" altLang="en-US" dirty="0">
                <a:sym typeface="Wingdings" panose="05000000000000000000" pitchFamily="2" charset="2"/>
              </a:rPr>
              <a:t>만개</a:t>
            </a:r>
            <a:r>
              <a:rPr lang="en-US" altLang="ko-KR" dirty="0">
                <a:sym typeface="Wingdings" panose="05000000000000000000" pitchFamily="2" charset="2"/>
              </a:rPr>
              <a:t>(O) </a:t>
            </a:r>
          </a:p>
          <a:p>
            <a:pPr marL="0" indent="0">
              <a:buNone/>
            </a:pP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>
                <a:sym typeface="Wingdings" panose="05000000000000000000" pitchFamily="2" charset="2"/>
              </a:rPr>
              <a:t> </a:t>
            </a:r>
            <a:r>
              <a:rPr lang="ko-KR" altLang="en-US" dirty="0"/>
              <a:t>로버트 실러 예일대 교수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자동화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>
                <a:sym typeface="Wingdings" panose="05000000000000000000" pitchFamily="2" charset="2"/>
              </a:rPr>
              <a:t>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시간당 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20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달러 미만 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 83%, </a:t>
            </a:r>
          </a:p>
          <a:p>
            <a:pPr marL="0" indent="0">
              <a:buNone/>
            </a:pP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       20-40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달러 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 31%, 40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달러 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 4%</a:t>
            </a:r>
            <a:endParaRPr lang="en-US" altLang="ko-KR" dirty="0">
              <a:sym typeface="Wingdings" panose="05000000000000000000" pitchFamily="2" charset="2"/>
            </a:endParaRPr>
          </a:p>
          <a:p>
            <a:endParaRPr lang="en-US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토마스 프레이 </a:t>
            </a:r>
            <a:r>
              <a:rPr lang="en-US" altLang="ko-KR" dirty="0">
                <a:solidFill>
                  <a:srgbClr val="FFFF00"/>
                </a:solidFill>
              </a:rPr>
              <a:t>, </a:t>
            </a:r>
            <a:r>
              <a:rPr lang="en-US" dirty="0">
                <a:solidFill>
                  <a:srgbClr val="FFFF00"/>
                </a:solidFill>
              </a:rPr>
              <a:t>2030</a:t>
            </a:r>
            <a:r>
              <a:rPr lang="ko-KR" altLang="en-US" dirty="0">
                <a:solidFill>
                  <a:srgbClr val="FFFF00"/>
                </a:solidFill>
              </a:rPr>
              <a:t>년까지 </a:t>
            </a:r>
            <a:r>
              <a:rPr lang="en-US" altLang="ko-KR" dirty="0">
                <a:solidFill>
                  <a:srgbClr val="FFFF00"/>
                </a:solidFill>
              </a:rPr>
              <a:t>20</a:t>
            </a:r>
            <a:r>
              <a:rPr lang="ko-KR" altLang="en-US" dirty="0">
                <a:solidFill>
                  <a:srgbClr val="FFFF00"/>
                </a:solidFill>
              </a:rPr>
              <a:t>억개 </a:t>
            </a:r>
            <a:r>
              <a:rPr lang="en-US" altLang="ko-KR" dirty="0">
                <a:solidFill>
                  <a:srgbClr val="FFFF00"/>
                </a:solidFill>
              </a:rPr>
              <a:t>(X)</a:t>
            </a:r>
            <a:endParaRPr lang="en-US" sz="14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xmlns="" id="{136FA32D-9F5D-47E5-9228-9C4999B89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840" y="958855"/>
            <a:ext cx="3735750" cy="34964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8C62D4F-AB8C-4860-A2AB-AB7CA95A584F}"/>
              </a:ext>
            </a:extLst>
          </p:cNvPr>
          <p:cNvSpPr/>
          <p:nvPr/>
        </p:nvSpPr>
        <p:spPr>
          <a:xfrm>
            <a:off x="5431972" y="597801"/>
            <a:ext cx="36467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후쿠오카 생명 보험 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</a:t>
            </a:r>
            <a:r>
              <a:rPr lang="en-US" altLang="ko-KR" dirty="0">
                <a:solidFill>
                  <a:srgbClr val="FFFF00"/>
                </a:solidFill>
              </a:rPr>
              <a:t> Watson </a:t>
            </a:r>
          </a:p>
        </p:txBody>
      </p:sp>
    </p:spTree>
    <p:extLst>
      <p:ext uri="{BB962C8B-B14F-4D97-AF65-F5344CB8AC3E}">
        <p14:creationId xmlns:p14="http://schemas.microsoft.com/office/powerpoint/2010/main" val="183970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79F45226-DAC7-4862-A4FF-75A681A22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256582"/>
              </p:ext>
            </p:extLst>
          </p:nvPr>
        </p:nvGraphicFramePr>
        <p:xfrm>
          <a:off x="566928" y="493776"/>
          <a:ext cx="2807208" cy="3961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3008">
                  <a:extLst>
                    <a:ext uri="{9D8B030D-6E8A-4147-A177-3AD203B41FA5}">
                      <a16:colId xmlns:a16="http://schemas.microsoft.com/office/drawing/2014/main" xmlns="" val="41691440"/>
                    </a:ext>
                  </a:extLst>
                </a:gridCol>
                <a:gridCol w="1376520">
                  <a:extLst>
                    <a:ext uri="{9D8B030D-6E8A-4147-A177-3AD203B41FA5}">
                      <a16:colId xmlns:a16="http://schemas.microsoft.com/office/drawing/2014/main" xmlns="" val="1034384749"/>
                    </a:ext>
                  </a:extLst>
                </a:gridCol>
                <a:gridCol w="917680">
                  <a:extLst>
                    <a:ext uri="{9D8B030D-6E8A-4147-A177-3AD203B41FA5}">
                      <a16:colId xmlns:a16="http://schemas.microsoft.com/office/drawing/2014/main" xmlns="" val="116215603"/>
                    </a:ext>
                  </a:extLst>
                </a:gridCol>
              </a:tblGrid>
              <a:tr h="3044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번호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직업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사라질 확률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3637998605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  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텔레 마케터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99.0%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2779092716"/>
                  </a:ext>
                </a:extLst>
              </a:tr>
              <a:tr h="3206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화물</a:t>
                      </a:r>
                      <a:r>
                        <a:rPr lang="en-US" sz="900">
                          <a:effectLst/>
                        </a:rPr>
                        <a:t>,</a:t>
                      </a:r>
                      <a:r>
                        <a:rPr lang="ko-KR" sz="900">
                          <a:effectLst/>
                        </a:rPr>
                        <a:t>창고 관련 업무 종사자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99.0%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3969654292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시계 수선공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99.0%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167817892"/>
                  </a:ext>
                </a:extLst>
              </a:tr>
              <a:tr h="1563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스포츠 경기 심판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98%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3045854948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모델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98%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400951853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캐시어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97%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3686726628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전화교환원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97%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3765520202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리셉션니스트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96%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2489659454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자동차 엔지니어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96%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3922614356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카지노 딜러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96%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1321490062"/>
                  </a:ext>
                </a:extLst>
              </a:tr>
              <a:tr h="3206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레스토랑 요리사</a:t>
                      </a:r>
                      <a:r>
                        <a:rPr lang="en-US" sz="900">
                          <a:effectLst/>
                        </a:rPr>
                        <a:t>(fast food)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96%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1348045258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회계</a:t>
                      </a:r>
                      <a:r>
                        <a:rPr lang="en-US" sz="900">
                          <a:effectLst/>
                        </a:rPr>
                        <a:t>, </a:t>
                      </a:r>
                      <a:r>
                        <a:rPr lang="ko-KR" sz="900">
                          <a:effectLst/>
                        </a:rPr>
                        <a:t>감사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94%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559948901"/>
                  </a:ext>
                </a:extLst>
              </a:tr>
              <a:tr h="3206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웨이터</a:t>
                      </a:r>
                      <a:r>
                        <a:rPr lang="en-US" sz="900">
                          <a:effectLst/>
                        </a:rPr>
                        <a:t>, </a:t>
                      </a:r>
                      <a:r>
                        <a:rPr lang="ko-KR" sz="900">
                          <a:effectLst/>
                        </a:rPr>
                        <a:t>웨이트리스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94%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816231857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정육업자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93%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116791290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소매업자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92%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1612626776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보험 판매원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92%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330899823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교통 감시요원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90%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634419952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제빵사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89%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646380527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버스기사 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89%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2422239199"/>
                  </a:ext>
                </a:extLst>
              </a:tr>
              <a:tr h="1586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900">
                          <a:effectLst/>
                        </a:rPr>
                        <a:t>택시 기사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89%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4093" marR="54093" marT="0" marB="0"/>
                </a:tc>
                <a:extLst>
                  <a:ext uri="{0D108BD9-81ED-4DB2-BD59-A6C34878D82A}">
                    <a16:rowId xmlns:a16="http://schemas.microsoft.com/office/drawing/2014/main" xmlns="" val="174143823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708F4FE-FF88-476A-BCB6-52AEA997D47E}"/>
              </a:ext>
            </a:extLst>
          </p:cNvPr>
          <p:cNvSpPr txBox="1"/>
          <p:nvPr/>
        </p:nvSpPr>
        <p:spPr>
          <a:xfrm>
            <a:off x="3374136" y="493776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</a:rPr>
              <a:t>High Risk Job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C8536152-7F6A-4540-BF01-C498CDEE7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36437"/>
              </p:ext>
            </p:extLst>
          </p:nvPr>
        </p:nvGraphicFramePr>
        <p:xfrm>
          <a:off x="5257800" y="493776"/>
          <a:ext cx="3108960" cy="3960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8153">
                  <a:extLst>
                    <a:ext uri="{9D8B030D-6E8A-4147-A177-3AD203B41FA5}">
                      <a16:colId xmlns:a16="http://schemas.microsoft.com/office/drawing/2014/main" xmlns="" val="2134283575"/>
                    </a:ext>
                  </a:extLst>
                </a:gridCol>
                <a:gridCol w="1715046">
                  <a:extLst>
                    <a:ext uri="{9D8B030D-6E8A-4147-A177-3AD203B41FA5}">
                      <a16:colId xmlns:a16="http://schemas.microsoft.com/office/drawing/2014/main" xmlns="" val="3069892378"/>
                    </a:ext>
                  </a:extLst>
                </a:gridCol>
                <a:gridCol w="825761">
                  <a:extLst>
                    <a:ext uri="{9D8B030D-6E8A-4147-A177-3AD203B41FA5}">
                      <a16:colId xmlns:a16="http://schemas.microsoft.com/office/drawing/2014/main" xmlns="" val="2859596580"/>
                    </a:ext>
                  </a:extLst>
                </a:gridCol>
              </a:tblGrid>
              <a:tr h="3300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번호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직업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사라질 확률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2142227643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 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멀티미디어 아티스트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1.5%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1168896564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음악감독</a:t>
                      </a:r>
                      <a:r>
                        <a:rPr lang="en-US" sz="800">
                          <a:effectLst/>
                        </a:rPr>
                        <a:t>, </a:t>
                      </a:r>
                      <a:r>
                        <a:rPr lang="ko-KR" sz="800">
                          <a:effectLst/>
                        </a:rPr>
                        <a:t>작곡가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1.5%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2568458918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생명과학자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1.5%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2221732956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세일즈 메니저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1.3%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175706724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미생물학자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1.2%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1939070152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간호사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0.90%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3792952444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성직자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0.81%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548801362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중등교사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0.78%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4266319867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고고학자</a:t>
                      </a:r>
                      <a:r>
                        <a:rPr lang="en-US" sz="800">
                          <a:effectLst/>
                        </a:rPr>
                        <a:t>, </a:t>
                      </a:r>
                      <a:r>
                        <a:rPr lang="ko-KR" sz="800">
                          <a:effectLst/>
                        </a:rPr>
                        <a:t>인류학자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0.77%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392208656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운동 트레이너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0.71%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2124551309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큐레이터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0.68%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2129186330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컴퓨터 시스템 분석가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0.65%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3038144381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무대</a:t>
                      </a:r>
                      <a:r>
                        <a:rPr lang="en-US" sz="800">
                          <a:effectLst/>
                        </a:rPr>
                        <a:t>,</a:t>
                      </a:r>
                      <a:r>
                        <a:rPr lang="ko-KR" sz="800">
                          <a:effectLst/>
                        </a:rPr>
                        <a:t>전시 디자이너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0.55%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2105652802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 14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치과의사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0.44%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3823137214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초등학교 교사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0.44%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2966722629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심리학자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0.43%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1037139196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외과</a:t>
                      </a:r>
                      <a:r>
                        <a:rPr lang="en-US" sz="800">
                          <a:effectLst/>
                        </a:rPr>
                        <a:t>, </a:t>
                      </a:r>
                      <a:r>
                        <a:rPr lang="ko-KR" sz="800">
                          <a:effectLst/>
                        </a:rPr>
                        <a:t>내과 의사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0.42%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2440639842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영양사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0.39%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1976297435"/>
                  </a:ext>
                </a:extLst>
              </a:tr>
              <a:tr h="3300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구강</a:t>
                      </a:r>
                      <a:r>
                        <a:rPr lang="en-US" sz="800">
                          <a:effectLst/>
                        </a:rPr>
                        <a:t>, </a:t>
                      </a:r>
                      <a:r>
                        <a:rPr lang="ko-KR" sz="800">
                          <a:effectLst/>
                        </a:rPr>
                        <a:t>악안면술 외과의사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0.39%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412435395"/>
                  </a:ext>
                </a:extLst>
              </a:tr>
              <a:tr h="3300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sz="800">
                          <a:effectLst/>
                        </a:rPr>
                        <a:t>헬스케어 부문 사회복지사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0.39%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1839" marR="51839" marT="0" marB="0"/>
                </a:tc>
                <a:extLst>
                  <a:ext uri="{0D108BD9-81ED-4DB2-BD59-A6C34878D82A}">
                    <a16:rowId xmlns:a16="http://schemas.microsoft.com/office/drawing/2014/main" xmlns="" val="4142291703"/>
                  </a:ext>
                </a:extLst>
              </a:tr>
            </a:tbl>
          </a:graphicData>
        </a:graphic>
      </p:graphicFrame>
      <p:sp>
        <p:nvSpPr>
          <p:cNvPr id="13" name="Rectangle 3">
            <a:extLst>
              <a:ext uri="{FF2B5EF4-FFF2-40B4-BE49-F238E27FC236}">
                <a16:creationId xmlns:a16="http://schemas.microsoft.com/office/drawing/2014/main" xmlns="" id="{42CD1459-1B88-40DA-8F5F-288AFD0D7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4725" y="12001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A50C344-A4B8-4554-A12E-46002A553461}"/>
              </a:ext>
            </a:extLst>
          </p:cNvPr>
          <p:cNvSpPr txBox="1"/>
          <p:nvPr/>
        </p:nvSpPr>
        <p:spPr>
          <a:xfrm>
            <a:off x="4224528" y="2038555"/>
            <a:ext cx="10332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</a:rPr>
              <a:t>Low Risk Job</a:t>
            </a:r>
          </a:p>
        </p:txBody>
      </p:sp>
    </p:spTree>
    <p:extLst>
      <p:ext uri="{BB962C8B-B14F-4D97-AF65-F5344CB8AC3E}">
        <p14:creationId xmlns:p14="http://schemas.microsoft.com/office/powerpoint/2010/main" val="394001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2E96A6-4718-4636-BDCA-F54A3237D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6929"/>
            <a:ext cx="2867026" cy="635212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새로 떠오르는 직업 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0092E698-0D9E-4A8B-81A4-AD31C318394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102142"/>
            <a:ext cx="3048000" cy="1984188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FF5E76D7-DB7C-403A-B60D-1FB87D50A9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86330"/>
            <a:ext cx="2867026" cy="1490503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9342CF5-07CB-4EA9-95D2-95BF65C911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1" y="478313"/>
            <a:ext cx="2781299" cy="18647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53ADD52-E0DB-4365-AB4F-E2E9A61F5B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226" y="2354492"/>
            <a:ext cx="3004296" cy="17222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316671E-2CF4-413A-8EF9-F493BE054C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59" y="466929"/>
            <a:ext cx="2732449" cy="17809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7CEC4EB-C85A-4658-BEA6-23207B6249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1259" y="2343108"/>
            <a:ext cx="2685035" cy="207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6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B9B5BE-224B-49F3-974A-249952E07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5710"/>
            <a:ext cx="3337965" cy="633514"/>
          </a:xfrm>
        </p:spPr>
        <p:txBody>
          <a:bodyPr/>
          <a:lstStyle/>
          <a:p>
            <a:r>
              <a:rPr lang="ko-KR" altLang="en-US" dirty="0">
                <a:solidFill>
                  <a:srgbClr val="FFFF00"/>
                </a:solidFill>
              </a:rPr>
              <a:t>극심한 부의 불평등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8E9FA6F2-0387-4E3C-8F3E-2F53992686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60490"/>
            <a:ext cx="3709792" cy="221851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BC833B7-3360-4B09-BE42-35BED2B0D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992" y="782467"/>
            <a:ext cx="4573008" cy="23917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8B6502E-ADE2-4FE2-9010-E665C1DA7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185" y="3334129"/>
            <a:ext cx="6308591" cy="124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2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206" y="125570"/>
            <a:ext cx="8828468" cy="782391"/>
          </a:xfrm>
        </p:spPr>
        <p:txBody>
          <a:bodyPr/>
          <a:lstStyle/>
          <a:p>
            <a:pPr algn="l"/>
            <a:r>
              <a:rPr lang="ko-KR" altLang="en-US" dirty="0">
                <a:solidFill>
                  <a:srgbClr val="FF00FF"/>
                </a:solidFill>
              </a:rPr>
              <a:t>기본 소득에 대하여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06" y="907960"/>
            <a:ext cx="8828468" cy="4085522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>
                <a:solidFill>
                  <a:srgbClr val="FFFF00"/>
                </a:solidFill>
                <a:effectLst/>
              </a:rPr>
              <a:t> </a:t>
            </a:r>
            <a:r>
              <a:rPr lang="ko-KR" altLang="en-US" sz="1800" dirty="0">
                <a:solidFill>
                  <a:srgbClr val="FFFF00"/>
                </a:solidFill>
                <a:effectLst/>
              </a:rPr>
              <a:t>누구에게나 </a:t>
            </a:r>
            <a:r>
              <a:rPr lang="en-US" altLang="ko-KR" sz="1800" dirty="0">
                <a:solidFill>
                  <a:srgbClr val="FFFF00"/>
                </a:solidFill>
                <a:effectLst/>
              </a:rPr>
              <a:t>: </a:t>
            </a:r>
            <a:r>
              <a:rPr lang="ko-KR" altLang="en-US" sz="1800" dirty="0">
                <a:solidFill>
                  <a:srgbClr val="FFFF00"/>
                </a:solidFill>
                <a:effectLst/>
              </a:rPr>
              <a:t>나이에 제한 없이</a:t>
            </a:r>
            <a:r>
              <a:rPr lang="en-US" altLang="ko-KR" sz="1800" dirty="0">
                <a:solidFill>
                  <a:srgbClr val="FFFF00"/>
                </a:solidFill>
                <a:effectLst/>
              </a:rPr>
              <a:t>, </a:t>
            </a:r>
            <a:r>
              <a:rPr lang="ko-KR" altLang="en-US" sz="1800" dirty="0">
                <a:solidFill>
                  <a:srgbClr val="FFFF00"/>
                </a:solidFill>
                <a:effectLst/>
              </a:rPr>
              <a:t>어린 아이부터 노인까지</a:t>
            </a:r>
            <a:endParaRPr lang="en-US" altLang="ko-KR" sz="1800" dirty="0">
              <a:solidFill>
                <a:srgbClr val="FFFF00"/>
              </a:solidFill>
              <a:effectLst/>
            </a:endParaRPr>
          </a:p>
          <a:p>
            <a:r>
              <a:rPr lang="en-US" sz="1800" dirty="0">
                <a:solidFill>
                  <a:srgbClr val="FFFF00"/>
                </a:solidFill>
                <a:effectLst/>
              </a:rPr>
              <a:t> </a:t>
            </a:r>
            <a:r>
              <a:rPr lang="ko-KR" altLang="en-US" sz="1800" dirty="0">
                <a:solidFill>
                  <a:srgbClr val="FFFF00"/>
                </a:solidFill>
                <a:effectLst/>
              </a:rPr>
              <a:t>무조건적으로 </a:t>
            </a:r>
            <a:r>
              <a:rPr lang="en-US" altLang="ko-KR" sz="1800" dirty="0">
                <a:solidFill>
                  <a:srgbClr val="FFFF00"/>
                </a:solidFill>
                <a:effectLst/>
              </a:rPr>
              <a:t>: </a:t>
            </a:r>
            <a:r>
              <a:rPr lang="ko-KR" altLang="en-US" sz="1800" dirty="0">
                <a:solidFill>
                  <a:srgbClr val="FFFF00"/>
                </a:solidFill>
                <a:effectLst/>
              </a:rPr>
              <a:t>현금 지급</a:t>
            </a:r>
            <a:r>
              <a:rPr lang="en-US" altLang="ko-KR" sz="1800" dirty="0">
                <a:solidFill>
                  <a:srgbClr val="FFFF00"/>
                </a:solidFill>
                <a:effectLst/>
              </a:rPr>
              <a:t>, </a:t>
            </a:r>
            <a:r>
              <a:rPr lang="ko-KR" altLang="en-US" sz="1800" dirty="0">
                <a:solidFill>
                  <a:srgbClr val="FFFF00"/>
                </a:solidFill>
                <a:effectLst/>
              </a:rPr>
              <a:t>돈의 사용 용도 제한 없음</a:t>
            </a:r>
            <a:r>
              <a:rPr lang="en-US" altLang="ko-KR" sz="1800" dirty="0">
                <a:solidFill>
                  <a:srgbClr val="FFFF00"/>
                </a:solidFill>
                <a:effectLst/>
              </a:rPr>
              <a:t>, </a:t>
            </a:r>
          </a:p>
          <a:p>
            <a:pPr marL="0" indent="0">
              <a:buNone/>
            </a:pPr>
            <a:r>
              <a:rPr lang="ko-KR" altLang="en-US" sz="1800" dirty="0">
                <a:solidFill>
                  <a:srgbClr val="FFFF00"/>
                </a:solidFill>
                <a:effectLst/>
              </a:rPr>
              <a:t>    지출 보고할 필요 없음</a:t>
            </a:r>
            <a:endParaRPr lang="en-US" altLang="ko-KR" dirty="0">
              <a:solidFill>
                <a:srgbClr val="FFFF00"/>
              </a:solidFill>
              <a:effectLst/>
            </a:endParaRPr>
          </a:p>
          <a:p>
            <a:r>
              <a:rPr lang="en-US" dirty="0">
                <a:solidFill>
                  <a:srgbClr val="FFFF00"/>
                </a:solidFill>
                <a:effectLst/>
              </a:rPr>
              <a:t> </a:t>
            </a:r>
            <a:r>
              <a:rPr lang="ko-KR" altLang="en-US" sz="1800" dirty="0">
                <a:solidFill>
                  <a:srgbClr val="FFFF00"/>
                </a:solidFill>
                <a:effectLst/>
              </a:rPr>
              <a:t>기본 소득의 기원 </a:t>
            </a:r>
            <a:r>
              <a:rPr lang="en-US" altLang="ko-KR" sz="1800" dirty="0">
                <a:solidFill>
                  <a:srgbClr val="FFFF00"/>
                </a:solidFill>
                <a:effectLst/>
              </a:rPr>
              <a:t>– </a:t>
            </a:r>
            <a:r>
              <a:rPr lang="ko-KR" altLang="en-US" sz="1800" dirty="0">
                <a:solidFill>
                  <a:srgbClr val="FFFF00"/>
                </a:solidFill>
                <a:effectLst/>
              </a:rPr>
              <a:t>토마스 페인 </a:t>
            </a:r>
            <a:r>
              <a:rPr lang="en-US" altLang="ko-KR" sz="1800" dirty="0">
                <a:solidFill>
                  <a:srgbClr val="FFFF00"/>
                </a:solidFill>
                <a:effectLst/>
              </a:rPr>
              <a:t>(1737 – 1809)</a:t>
            </a:r>
          </a:p>
          <a:p>
            <a:pPr lvl="1"/>
            <a:r>
              <a:rPr lang="en-US" dirty="0">
                <a:solidFill>
                  <a:srgbClr val="FFFF00"/>
                </a:solidFill>
                <a:effectLst/>
              </a:rPr>
              <a:t> </a:t>
            </a:r>
            <a:r>
              <a:rPr lang="ko-KR" altLang="en-US" dirty="0">
                <a:effectLst/>
              </a:rPr>
              <a:t>하나님은 가난한 자와 부자를 만들지 않으셨다</a:t>
            </a:r>
            <a:r>
              <a:rPr lang="en-US" altLang="ko-KR" dirty="0">
                <a:effectLst/>
              </a:rPr>
              <a:t>, </a:t>
            </a:r>
            <a:r>
              <a:rPr lang="ko-KR" altLang="en-US" dirty="0">
                <a:effectLst/>
              </a:rPr>
              <a:t>오직 남자와 </a:t>
            </a:r>
            <a:endParaRPr lang="en-US" altLang="ko-KR" dirty="0">
              <a:effectLst/>
            </a:endParaRPr>
          </a:p>
          <a:p>
            <a:pPr marL="342900" lvl="1" indent="0">
              <a:buNone/>
            </a:pPr>
            <a:r>
              <a:rPr lang="ko-KR" altLang="en-US" dirty="0">
                <a:effectLst/>
              </a:rPr>
              <a:t>     여자를  </a:t>
            </a:r>
            <a:r>
              <a:rPr lang="en-US" altLang="ko-KR" dirty="0">
                <a:effectLst/>
              </a:rPr>
              <a:t> </a:t>
            </a:r>
            <a:r>
              <a:rPr lang="ko-KR" altLang="en-US" dirty="0">
                <a:effectLst/>
              </a:rPr>
              <a:t>만드셨다</a:t>
            </a:r>
            <a:endParaRPr lang="en-US" altLang="ko-KR" dirty="0">
              <a:effectLst/>
            </a:endParaRPr>
          </a:p>
          <a:p>
            <a:pPr lvl="1"/>
            <a:r>
              <a:rPr lang="en-US" dirty="0">
                <a:effectLst/>
              </a:rPr>
              <a:t> </a:t>
            </a:r>
            <a:r>
              <a:rPr lang="ko-KR" altLang="en-US" dirty="0">
                <a:effectLst/>
              </a:rPr>
              <a:t>지구를 유산으로 물려 주셨다</a:t>
            </a:r>
            <a:r>
              <a:rPr lang="en-US" altLang="ko-KR" dirty="0">
                <a:effectLst/>
              </a:rPr>
              <a:t>. </a:t>
            </a:r>
            <a:r>
              <a:rPr lang="ko-KR" altLang="en-US" dirty="0">
                <a:effectLst/>
              </a:rPr>
              <a:t>하나님을 섬기는 유일한 길은 </a:t>
            </a:r>
            <a:endParaRPr lang="en-US" altLang="ko-KR" dirty="0">
              <a:effectLst/>
            </a:endParaRPr>
          </a:p>
          <a:p>
            <a:pPr marL="342900" lvl="1" indent="0">
              <a:buNone/>
            </a:pPr>
            <a:r>
              <a:rPr lang="ko-KR" altLang="en-US" dirty="0">
                <a:effectLst/>
              </a:rPr>
              <a:t>      하나님의  창조물을 행복하게 해 주는 것이다</a:t>
            </a:r>
            <a:endParaRPr lang="en-US" altLang="ko-KR" dirty="0">
              <a:effectLst/>
            </a:endParaRPr>
          </a:p>
          <a:p>
            <a:pPr lvl="1"/>
            <a:r>
              <a:rPr lang="en-US" altLang="ko-KR" dirty="0">
                <a:effectLst/>
              </a:rPr>
              <a:t> </a:t>
            </a:r>
            <a:r>
              <a:rPr lang="ko-KR" altLang="en-US" dirty="0">
                <a:effectLst/>
              </a:rPr>
              <a:t>재산의 종류 </a:t>
            </a:r>
            <a:r>
              <a:rPr lang="en-US" altLang="ko-KR" dirty="0">
                <a:effectLst/>
                <a:sym typeface="Wingdings" panose="05000000000000000000" pitchFamily="2" charset="2"/>
              </a:rPr>
              <a:t> </a:t>
            </a:r>
            <a:r>
              <a:rPr lang="ko-KR" altLang="en-US" dirty="0">
                <a:effectLst/>
              </a:rPr>
              <a:t>자연 재산</a:t>
            </a:r>
            <a:r>
              <a:rPr lang="en-US" altLang="ko-KR" dirty="0">
                <a:effectLst/>
              </a:rPr>
              <a:t>, </a:t>
            </a:r>
            <a:r>
              <a:rPr lang="ko-KR" altLang="en-US" dirty="0">
                <a:effectLst/>
              </a:rPr>
              <a:t>인위적 활동에 의해서 형성된 재산</a:t>
            </a:r>
            <a:endParaRPr lang="en-US" altLang="ko-KR" dirty="0">
              <a:effectLst/>
            </a:endParaRPr>
          </a:p>
          <a:p>
            <a:pPr marL="342900" lvl="1" indent="0">
              <a:buNone/>
            </a:pPr>
            <a:endParaRPr lang="en-US" dirty="0">
              <a:solidFill>
                <a:srgbClr val="FFC000"/>
              </a:solidFill>
              <a:effectLst/>
            </a:endParaRPr>
          </a:p>
          <a:p>
            <a:pPr lvl="1"/>
            <a:r>
              <a:rPr lang="en-US" dirty="0">
                <a:effectLst/>
              </a:rPr>
              <a:t>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자연 재산에서 나오는 수입은 세금을 걷어서 시민들에게 배당금으로 주자</a:t>
            </a:r>
            <a:endParaRPr lang="en-US" altLang="ko-KR" dirty="0">
              <a:solidFill>
                <a:srgbClr val="FFC000"/>
              </a:solidFill>
              <a:effectLst/>
            </a:endParaRPr>
          </a:p>
          <a:p>
            <a:pPr lvl="1"/>
            <a:r>
              <a:rPr lang="en-US" dirty="0">
                <a:effectLst/>
              </a:rPr>
              <a:t>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땅의 개인 사유화를 없앰으로 해서 가난을 없애자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,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기득권자들은 비민주적 권한 남용으로 땅을 소유해 왔다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.</a:t>
            </a:r>
          </a:p>
          <a:p>
            <a:pPr lvl="1"/>
            <a:endParaRPr lang="en-US" altLang="ko-KR" dirty="0">
              <a:solidFill>
                <a:srgbClr val="FFC000"/>
              </a:solidFill>
              <a:effectLst/>
            </a:endParaRPr>
          </a:p>
          <a:p>
            <a:pPr lvl="1"/>
            <a:r>
              <a:rPr lang="en-US" altLang="ko-KR" dirty="0">
                <a:solidFill>
                  <a:srgbClr val="FFC000"/>
                </a:solidFill>
                <a:effectLst/>
              </a:rPr>
              <a:t>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자연의 산물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,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땅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,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채소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,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동물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,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공기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,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바람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,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물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,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석유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,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천연 가스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,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지식의 축적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,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인공 지능</a:t>
            </a:r>
            <a:r>
              <a:rPr lang="en-US" altLang="ko-KR" dirty="0">
                <a:solidFill>
                  <a:srgbClr val="FFC000"/>
                </a:solidFill>
                <a:effectLst/>
              </a:rPr>
              <a:t>…. </a:t>
            </a:r>
            <a:r>
              <a:rPr lang="ko-KR" altLang="en-US" dirty="0">
                <a:solidFill>
                  <a:srgbClr val="FFC000"/>
                </a:solidFill>
                <a:effectLst/>
              </a:rPr>
              <a:t>어느 누구도 자연의 산물 소유에서는 동등한 권리를 갖는다</a:t>
            </a:r>
            <a:endParaRPr lang="en-US" altLang="ko-KR" dirty="0">
              <a:solidFill>
                <a:srgbClr val="FFC000"/>
              </a:solidFill>
              <a:effectLst/>
            </a:endParaRPr>
          </a:p>
          <a:p>
            <a:pPr marL="342900" lvl="1" indent="0">
              <a:buNone/>
            </a:pPr>
            <a:endParaRPr lang="en-US" dirty="0">
              <a:solidFill>
                <a:srgbClr val="FFFF00"/>
              </a:solidFill>
              <a:effectLst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3692FD9-C021-4508-B012-9F9E8204F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398" y="40279"/>
            <a:ext cx="2583756" cy="18620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E4BBC26-5B5E-4BA6-B73C-FEF3AED97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325" y="1358540"/>
            <a:ext cx="1804572" cy="2316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410CEE4-A2D2-4EF2-9B73-AE9275A2C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711" y="1987644"/>
            <a:ext cx="2562535" cy="171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1822773"/>
            <a:ext cx="7647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6. </a:t>
            </a:r>
            <a:r>
              <a:rPr lang="ko-KR" altLang="en-US" sz="3200" dirty="0">
                <a:solidFill>
                  <a:srgbClr val="FFFF00"/>
                </a:solidFill>
              </a:rPr>
              <a:t>로봇과의 사랑</a:t>
            </a:r>
            <a:r>
              <a:rPr lang="en-US" altLang="ko-KR" sz="3200" dirty="0">
                <a:solidFill>
                  <a:srgbClr val="FFFF00"/>
                </a:solidFill>
              </a:rPr>
              <a:t>, </a:t>
            </a:r>
            <a:r>
              <a:rPr lang="ko-KR" altLang="en-US" sz="3200" dirty="0">
                <a:solidFill>
                  <a:srgbClr val="FFFF00"/>
                </a:solidFill>
              </a:rPr>
              <a:t>섹스</a:t>
            </a:r>
            <a:r>
              <a:rPr lang="en-US" altLang="ko-KR" sz="3200" dirty="0">
                <a:solidFill>
                  <a:srgbClr val="FFFF00"/>
                </a:solidFill>
              </a:rPr>
              <a:t>, </a:t>
            </a:r>
            <a:r>
              <a:rPr lang="ko-KR" altLang="en-US" sz="3200" dirty="0">
                <a:solidFill>
                  <a:srgbClr val="FFFF00"/>
                </a:solidFill>
              </a:rPr>
              <a:t>결혼</a:t>
            </a:r>
            <a:r>
              <a:rPr lang="en-US" altLang="ko-KR" sz="3200" dirty="0">
                <a:solidFill>
                  <a:srgbClr val="FFFF00"/>
                </a:solidFill>
              </a:rPr>
              <a:t>, </a:t>
            </a:r>
            <a:r>
              <a:rPr lang="ko-KR" altLang="en-US" sz="3200" dirty="0">
                <a:solidFill>
                  <a:srgbClr val="FFFF00"/>
                </a:solidFill>
              </a:rPr>
              <a:t>윤리</a:t>
            </a:r>
            <a:r>
              <a:rPr lang="en-US" altLang="ko-KR" sz="3200" dirty="0">
                <a:solidFill>
                  <a:srgbClr val="FFFF00"/>
                </a:solidFill>
              </a:rPr>
              <a:t>, </a:t>
            </a:r>
            <a:r>
              <a:rPr lang="ko-KR" altLang="en-US" sz="3200" dirty="0">
                <a:solidFill>
                  <a:srgbClr val="FFFF00"/>
                </a:solidFill>
              </a:rPr>
              <a:t>세금 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06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2EFD60-524F-4C00-B8E8-F07D5F6AB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5710"/>
            <a:ext cx="2926080" cy="633514"/>
          </a:xfrm>
        </p:spPr>
        <p:txBody>
          <a:bodyPr/>
          <a:lstStyle/>
          <a:p>
            <a:r>
              <a:rPr lang="ko-KR" altLang="en-US" dirty="0">
                <a:solidFill>
                  <a:srgbClr val="FFFF00"/>
                </a:solidFill>
              </a:rPr>
              <a:t>감성 로봇 </a:t>
            </a:r>
            <a:r>
              <a:rPr lang="en-US" altLang="ko-KR" dirty="0">
                <a:solidFill>
                  <a:srgbClr val="FFFF00"/>
                </a:solidFill>
              </a:rPr>
              <a:t>- </a:t>
            </a:r>
            <a:r>
              <a:rPr lang="ko-KR" altLang="en-US" dirty="0">
                <a:solidFill>
                  <a:srgbClr val="FFFF00"/>
                </a:solidFill>
              </a:rPr>
              <a:t>소피아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FF448ED-A6C0-45BE-A3BC-0C9616984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480" y="1111445"/>
            <a:ext cx="4600004" cy="33507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EA52F8B-ACAE-4C16-A8D4-E97897C27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5" y="1111445"/>
            <a:ext cx="3272971" cy="3254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6E97613-7702-4DD7-B6F0-DAD9C16E6070}"/>
              </a:ext>
            </a:extLst>
          </p:cNvPr>
          <p:cNvSpPr txBox="1"/>
          <p:nvPr/>
        </p:nvSpPr>
        <p:spPr>
          <a:xfrm>
            <a:off x="4674418" y="729892"/>
            <a:ext cx="318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인공지능과 사랑을 느낌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52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5710"/>
            <a:ext cx="5329825" cy="96297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96751"/>
            <a:ext cx="2097247" cy="29786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216" y="1496751"/>
            <a:ext cx="1757782" cy="29786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15998" y="1496751"/>
            <a:ext cx="42394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rgbClr val="FFFF00"/>
                </a:solidFill>
              </a:rPr>
              <a:t>Within 15 years, VR Sex will become normal</a:t>
            </a:r>
            <a:r>
              <a:rPr lang="ko-KR" altLang="en-US" sz="1400" dirty="0">
                <a:solidFill>
                  <a:srgbClr val="FFFF00"/>
                </a:solidFill>
              </a:rPr>
              <a:t> 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00"/>
                </a:solidFill>
              </a:rPr>
              <a:t>2035, </a:t>
            </a:r>
            <a:r>
              <a:rPr lang="ko-KR" altLang="en-US" sz="1400" dirty="0">
                <a:solidFill>
                  <a:srgbClr val="FFFF00"/>
                </a:solidFill>
              </a:rPr>
              <a:t>대부분의 사람들이 </a:t>
            </a:r>
            <a:r>
              <a:rPr lang="en-US" altLang="ko-KR" sz="1400" dirty="0">
                <a:solidFill>
                  <a:srgbClr val="FFFF00"/>
                </a:solidFill>
              </a:rPr>
              <a:t>VR Sex toy </a:t>
            </a:r>
            <a:r>
              <a:rPr lang="ko-KR" altLang="en-US" sz="1400" dirty="0">
                <a:solidFill>
                  <a:srgbClr val="FFFF00"/>
                </a:solidFill>
              </a:rPr>
              <a:t>소유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00"/>
                </a:solidFill>
              </a:rPr>
              <a:t>2025, High income </a:t>
            </a:r>
            <a:r>
              <a:rPr 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 Robot Sex becomes popular</a:t>
            </a:r>
            <a:endParaRPr lang="en-US" sz="1400" dirty="0">
              <a:solidFill>
                <a:srgbClr val="FFFF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91" y="588581"/>
            <a:ext cx="3000794" cy="5144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349" y="3482671"/>
            <a:ext cx="1788136" cy="99270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7200" y="62343"/>
            <a:ext cx="2546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섹스 로봇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319" y="2450858"/>
            <a:ext cx="2326708" cy="21438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04993" y="2458933"/>
            <a:ext cx="1912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Lily - </a:t>
            </a:r>
            <a:r>
              <a:rPr lang="ko-KR" altLang="en-US" sz="1200" dirty="0">
                <a:solidFill>
                  <a:schemeClr val="bg1"/>
                </a:solidFill>
              </a:rPr>
              <a:t>프랑스 여인</a:t>
            </a:r>
            <a:r>
              <a:rPr lang="en-US" altLang="ko-KR" sz="1200" dirty="0">
                <a:solidFill>
                  <a:schemeClr val="bg1"/>
                </a:solidFill>
              </a:rPr>
              <a:t>, </a:t>
            </a:r>
            <a:r>
              <a:rPr lang="ko-KR" altLang="en-US" sz="1200" dirty="0">
                <a:solidFill>
                  <a:schemeClr val="bg1"/>
                </a:solidFill>
              </a:rPr>
              <a:t>자기가 만든 로봇과 사랑에 빠짐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80613" y="3205672"/>
            <a:ext cx="1447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bg1"/>
                </a:solidFill>
              </a:rPr>
              <a:t>섹스 로봇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22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774" y="1042140"/>
            <a:ext cx="2565525" cy="18215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89065" y="522719"/>
            <a:ext cx="2475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FF00"/>
                </a:solidFill>
              </a:rPr>
              <a:t>로봇이 결혼 주례</a:t>
            </a:r>
            <a:endParaRPr lang="en-US" sz="1200" dirty="0">
              <a:solidFill>
                <a:srgbClr val="FFFF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58" y="1137550"/>
            <a:ext cx="2798298" cy="186553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8058" y="3003081"/>
            <a:ext cx="2937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FF00"/>
                </a:solidFill>
              </a:rPr>
              <a:t>네네 아네가사키 </a:t>
            </a:r>
            <a:r>
              <a:rPr lang="en-US" altLang="ko-KR" sz="1200" dirty="0">
                <a:solidFill>
                  <a:srgbClr val="FFFF00"/>
                </a:solidFill>
              </a:rPr>
              <a:t>– </a:t>
            </a:r>
            <a:r>
              <a:rPr lang="ko-KR" altLang="en-US" sz="1200" dirty="0">
                <a:solidFill>
                  <a:srgbClr val="FFFF00"/>
                </a:solidFill>
              </a:rPr>
              <a:t>첫번째 로봇과 결혼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7435" y="4067494"/>
            <a:ext cx="1519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FF00"/>
                </a:solidFill>
              </a:rPr>
              <a:t>무릎꿇고</a:t>
            </a:r>
            <a:endParaRPr lang="en-US" altLang="ko-KR" sz="1200" dirty="0">
              <a:solidFill>
                <a:srgbClr val="FFFF00"/>
              </a:solidFill>
            </a:endParaRPr>
          </a:p>
          <a:p>
            <a:r>
              <a:rPr lang="ko-KR" altLang="en-US" sz="1200" dirty="0">
                <a:solidFill>
                  <a:srgbClr val="FFFF00"/>
                </a:solidFill>
              </a:rPr>
              <a:t> 앉는 로봇</a:t>
            </a:r>
            <a:endParaRPr lang="en-US" sz="1200" dirty="0">
              <a:solidFill>
                <a:srgbClr val="FFFF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612" y="497767"/>
            <a:ext cx="2160150" cy="150831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273" y="2917860"/>
            <a:ext cx="2332458" cy="162619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53956" y="2023980"/>
            <a:ext cx="1015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FF00"/>
                </a:solidFill>
              </a:rPr>
              <a:t>간호원 로봇</a:t>
            </a:r>
            <a:endParaRPr lang="en-US" sz="12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817" y="2266416"/>
            <a:ext cx="2813683" cy="18078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01313" y="4091317"/>
            <a:ext cx="2708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FF00"/>
                </a:solidFill>
              </a:rPr>
              <a:t>쳉</a:t>
            </a:r>
            <a:r>
              <a:rPr lang="en-US" altLang="ko-KR" sz="1200" dirty="0">
                <a:solidFill>
                  <a:srgbClr val="FFFF00"/>
                </a:solidFill>
              </a:rPr>
              <a:t>, 31, </a:t>
            </a:r>
            <a:r>
              <a:rPr lang="ko-KR" altLang="en-US" sz="1200" dirty="0">
                <a:solidFill>
                  <a:srgbClr val="FFFF00"/>
                </a:solidFill>
              </a:rPr>
              <a:t>자기가 만든 로봇과 결혼</a:t>
            </a:r>
            <a:endParaRPr lang="en-US" altLang="ko-KR" sz="1200" dirty="0">
              <a:solidFill>
                <a:srgbClr val="FFFF00"/>
              </a:solidFill>
            </a:endParaRPr>
          </a:p>
          <a:p>
            <a:r>
              <a:rPr lang="en-US" altLang="ko-KR" sz="1200" dirty="0">
                <a:solidFill>
                  <a:srgbClr val="FFFF00"/>
                </a:solidFill>
                <a:sym typeface="Wingdings" panose="05000000000000000000" pitchFamily="2" charset="2"/>
              </a:rPr>
              <a:t></a:t>
            </a:r>
            <a:r>
              <a:rPr lang="en-US" altLang="ko-KR" sz="1200" dirty="0">
                <a:solidFill>
                  <a:srgbClr val="FFFF00"/>
                </a:solidFill>
              </a:rPr>
              <a:t>  2017-4-7</a:t>
            </a:r>
            <a:endParaRPr lang="en-US" sz="1200" dirty="0">
              <a:solidFill>
                <a:srgbClr val="FFFF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AE816D-A040-4561-B3D3-31ABF5ED31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110" y="497767"/>
            <a:ext cx="5390378" cy="6039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61487F0-4883-46D2-A796-BD243939F6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013" y="3235927"/>
            <a:ext cx="1766336" cy="130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4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65710"/>
            <a:ext cx="4578439" cy="878212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로봇세 논쟁 </a:t>
            </a:r>
            <a:r>
              <a:rPr lang="en-US" altLang="ko-KR" dirty="0">
                <a:solidFill>
                  <a:srgbClr val="FFFF00"/>
                </a:solidFill>
              </a:rPr>
              <a:t>: </a:t>
            </a:r>
            <a:r>
              <a:rPr lang="ko-KR" altLang="en-US" sz="1400" dirty="0">
                <a:solidFill>
                  <a:srgbClr val="FFFF00"/>
                </a:solidFill>
              </a:rPr>
              <a:t>부의 불균형 심화</a:t>
            </a:r>
            <a:r>
              <a:rPr lang="en-US" altLang="ko-KR" dirty="0">
                <a:solidFill>
                  <a:srgbClr val="FFFF00"/>
                </a:solidFill>
              </a:rPr>
              <a:t/>
            </a:r>
            <a:br>
              <a:rPr lang="en-US" altLang="ko-KR" dirty="0">
                <a:solidFill>
                  <a:srgbClr val="FFFF00"/>
                </a:solidFill>
              </a:rPr>
            </a:br>
            <a:r>
              <a:rPr lang="en-US" altLang="ko-KR" dirty="0">
                <a:solidFill>
                  <a:srgbClr val="FFFF00"/>
                </a:solidFill>
              </a:rPr>
              <a:t>  </a:t>
            </a:r>
            <a:r>
              <a:rPr lang="ko-KR" altLang="en-US" sz="1600" dirty="0">
                <a:solidFill>
                  <a:srgbClr val="CC00FF"/>
                </a:solidFill>
              </a:rPr>
              <a:t>빌게이츠 </a:t>
            </a:r>
            <a:r>
              <a:rPr lang="en-US" altLang="ko-KR" sz="1600" dirty="0">
                <a:solidFill>
                  <a:srgbClr val="CC00FF"/>
                </a:solidFill>
              </a:rPr>
              <a:t>vs </a:t>
            </a:r>
            <a:r>
              <a:rPr lang="ko-KR" altLang="en-US" sz="1600" dirty="0">
                <a:solidFill>
                  <a:srgbClr val="CC00FF"/>
                </a:solidFill>
              </a:rPr>
              <a:t>로렌스 서머스 </a:t>
            </a:r>
            <a:r>
              <a:rPr lang="en-US" altLang="ko-KR" sz="1600" dirty="0">
                <a:solidFill>
                  <a:srgbClr val="CC00FF"/>
                </a:solidFill>
              </a:rPr>
              <a:t>(</a:t>
            </a:r>
            <a:r>
              <a:rPr lang="ko-KR" altLang="en-US" sz="1600" dirty="0">
                <a:solidFill>
                  <a:srgbClr val="CC00FF"/>
                </a:solidFill>
              </a:rPr>
              <a:t>하바드 교수</a:t>
            </a:r>
            <a:r>
              <a:rPr lang="en-US" altLang="ko-KR" sz="1600" dirty="0">
                <a:solidFill>
                  <a:srgbClr val="CC00FF"/>
                </a:solidFill>
              </a:rPr>
              <a:t>)</a:t>
            </a:r>
            <a:endParaRPr lang="en-US" sz="1600" dirty="0">
              <a:solidFill>
                <a:srgbClr val="CC00FF"/>
              </a:solidFill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32" y="1343922"/>
            <a:ext cx="3790472" cy="1693887"/>
          </a:xfr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828" y="1011482"/>
            <a:ext cx="3599645" cy="187481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104" y="2993297"/>
            <a:ext cx="4383418" cy="15073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487828" y="465710"/>
            <a:ext cx="43466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Beneficial AI Conference – </a:t>
            </a:r>
            <a:r>
              <a:rPr lang="en-US" dirty="0" err="1">
                <a:solidFill>
                  <a:srgbClr val="FFFF00"/>
                </a:solidFill>
              </a:rPr>
              <a:t>Asiloma</a:t>
            </a:r>
            <a:r>
              <a:rPr lang="en-US" dirty="0">
                <a:solidFill>
                  <a:srgbClr val="FFFF00"/>
                </a:solidFill>
              </a:rPr>
              <a:t>,</a:t>
            </a:r>
          </a:p>
          <a:p>
            <a:r>
              <a:rPr lang="en-US" sz="1200" dirty="0">
                <a:solidFill>
                  <a:srgbClr val="FFFF00"/>
                </a:solidFill>
              </a:rPr>
              <a:t>                    23</a:t>
            </a:r>
            <a:r>
              <a:rPr lang="ko-KR" altLang="en-US" sz="1200" dirty="0">
                <a:solidFill>
                  <a:srgbClr val="FFFF00"/>
                </a:solidFill>
              </a:rPr>
              <a:t>개항의 로봇 윤리 제정</a:t>
            </a:r>
            <a:endParaRPr lang="en-US" sz="1200" dirty="0">
              <a:solidFill>
                <a:srgbClr val="FFFF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32" y="3037809"/>
            <a:ext cx="2363802" cy="141828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867" y="2935684"/>
            <a:ext cx="2178571" cy="71876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802598" y="3667545"/>
            <a:ext cx="19610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FFFF00"/>
                </a:solidFill>
              </a:rPr>
              <a:t>실직자 직업 교육 </a:t>
            </a:r>
            <a:endParaRPr lang="en-US" altLang="ko-KR" sz="1200" dirty="0">
              <a:solidFill>
                <a:srgbClr val="FFFF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FFFF00"/>
                </a:solidFill>
              </a:rPr>
              <a:t>   교육 투자 </a:t>
            </a:r>
            <a:endParaRPr lang="en-US" altLang="ko-KR" sz="1200" dirty="0">
              <a:solidFill>
                <a:srgbClr val="FFFF00"/>
              </a:solidFill>
            </a:endParaRPr>
          </a:p>
          <a:p>
            <a:endParaRPr lang="en-US" sz="11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16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A17AD30-B1C9-4B4E-9713-9014D41B63AA}"/>
              </a:ext>
            </a:extLst>
          </p:cNvPr>
          <p:cNvSpPr txBox="1"/>
          <p:nvPr/>
        </p:nvSpPr>
        <p:spPr>
          <a:xfrm>
            <a:off x="1487054" y="1745672"/>
            <a:ext cx="5865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FF00"/>
                </a:solidFill>
              </a:rPr>
              <a:t>7. </a:t>
            </a:r>
            <a:r>
              <a:rPr lang="ko-KR" altLang="en-US" sz="2400" dirty="0">
                <a:solidFill>
                  <a:srgbClr val="FFFF00"/>
                </a:solidFill>
              </a:rPr>
              <a:t>맞춤 인간</a:t>
            </a:r>
            <a:r>
              <a:rPr lang="en-US" altLang="ko-KR" sz="2400" dirty="0">
                <a:solidFill>
                  <a:srgbClr val="FFFF00"/>
                </a:solidFill>
              </a:rPr>
              <a:t>, </a:t>
            </a:r>
            <a:r>
              <a:rPr lang="ko-KR" altLang="en-US" sz="2400" dirty="0">
                <a:solidFill>
                  <a:srgbClr val="FFFF00"/>
                </a:solidFill>
              </a:rPr>
              <a:t>디자이너 베이비의 성행 </a:t>
            </a:r>
            <a:endParaRPr lang="en-US" altLang="ko-KR" sz="2400" dirty="0">
              <a:solidFill>
                <a:srgbClr val="FFFF00"/>
              </a:solidFill>
            </a:endParaRPr>
          </a:p>
          <a:p>
            <a:r>
              <a:rPr lang="en-US" altLang="ko-KR" sz="2400" dirty="0">
                <a:solidFill>
                  <a:srgbClr val="FFFF00"/>
                </a:solidFill>
              </a:rPr>
              <a:t>         – </a:t>
            </a:r>
            <a:r>
              <a:rPr lang="ko-KR" altLang="en-US" sz="2400" dirty="0">
                <a:solidFill>
                  <a:srgbClr val="FFFF00"/>
                </a:solidFill>
              </a:rPr>
              <a:t>하나님의 형상</a:t>
            </a:r>
            <a:r>
              <a:rPr lang="en-US" altLang="ko-KR" sz="2400" dirty="0">
                <a:solidFill>
                  <a:srgbClr val="FFFF00"/>
                </a:solidFill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82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084" y="372237"/>
            <a:ext cx="5117571" cy="510925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DNA – blue print of Life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6DC988FA-EE38-41CF-B622-E82B57CF54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226" y="482705"/>
            <a:ext cx="2802026" cy="4056847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20BD783-9A02-4CC4-86FC-1DB612785C28}"/>
              </a:ext>
            </a:extLst>
          </p:cNvPr>
          <p:cNvSpPr txBox="1"/>
          <p:nvPr/>
        </p:nvSpPr>
        <p:spPr>
          <a:xfrm>
            <a:off x="4400520" y="1290617"/>
            <a:ext cx="180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James Watson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F39B5EA6-051E-43E1-8582-3B73EDE02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085" y="883162"/>
            <a:ext cx="3804665" cy="32121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F5AFEAFD-A3AB-4F7D-8EB1-6ABEF2E17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750" y="1653017"/>
            <a:ext cx="1658094" cy="244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5710"/>
            <a:ext cx="4917688" cy="63351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Francis Collins vs Craig </a:t>
            </a:r>
            <a:r>
              <a:rPr lang="en-US" dirty="0" err="1">
                <a:solidFill>
                  <a:srgbClr val="FFFF00"/>
                </a:solidFill>
              </a:rPr>
              <a:t>Ventor</a:t>
            </a:r>
            <a:r>
              <a:rPr lang="en-US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794" y="2932473"/>
            <a:ext cx="3326019" cy="1565186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99224"/>
            <a:ext cx="2412845" cy="3163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44" y="1140522"/>
            <a:ext cx="2630763" cy="17506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607" y="601393"/>
            <a:ext cx="1541446" cy="23714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70045" y="3100037"/>
            <a:ext cx="2571750" cy="847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FFFF00"/>
                </a:solidFill>
              </a:rPr>
              <a:t>Craig </a:t>
            </a:r>
            <a:r>
              <a:rPr lang="en-US" sz="1200" i="1" dirty="0" err="1">
                <a:solidFill>
                  <a:srgbClr val="FFFF00"/>
                </a:solidFill>
              </a:rPr>
              <a:t>Ventor</a:t>
            </a:r>
            <a:r>
              <a:rPr lang="en-US" sz="1200" i="1" dirty="0">
                <a:solidFill>
                  <a:srgbClr val="FFFF00"/>
                </a:solidFill>
              </a:rPr>
              <a:t> : “No. I believe that the universe is far more wonderful than just assuming it was made by some higher power.”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532" y="601393"/>
            <a:ext cx="1645819" cy="219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80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유전자 검사 </a:t>
            </a:r>
            <a:r>
              <a:rPr lang="en-US" altLang="ko-KR" dirty="0">
                <a:solidFill>
                  <a:srgbClr val="FFFF00"/>
                </a:solidFill>
              </a:rPr>
              <a:t>- $100 </a:t>
            </a:r>
            <a:r>
              <a:rPr lang="ko-KR" altLang="en-US" dirty="0">
                <a:solidFill>
                  <a:srgbClr val="FFFF00"/>
                </a:solidFill>
              </a:rPr>
              <a:t>에 가능</a:t>
            </a:r>
            <a:r>
              <a:rPr lang="en-US" altLang="ko-KR" dirty="0">
                <a:solidFill>
                  <a:srgbClr val="FFFF00"/>
                </a:solidFill>
              </a:rPr>
              <a:t>(Illumina)</a:t>
            </a:r>
            <a:br>
              <a:rPr lang="en-US" altLang="ko-KR" dirty="0">
                <a:solidFill>
                  <a:srgbClr val="FFFF00"/>
                </a:solidFill>
              </a:rPr>
            </a:br>
            <a:r>
              <a:rPr lang="en-US" altLang="ko-KR" dirty="0"/>
              <a:t>2017.1.12 </a:t>
            </a:r>
            <a:r>
              <a:rPr lang="ko-KR" altLang="en-US" dirty="0"/>
              <a:t>뉴스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987" y="526551"/>
            <a:ext cx="2726813" cy="38491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90" y="1210478"/>
            <a:ext cx="3255264" cy="29967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8944" y="1146727"/>
            <a:ext cx="22757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C00FF"/>
                </a:solidFill>
              </a:rPr>
              <a:t>NovaSeq</a:t>
            </a:r>
            <a:r>
              <a:rPr lang="en-US" dirty="0">
                <a:solidFill>
                  <a:srgbClr val="CC00FF"/>
                </a:solidFill>
              </a:rPr>
              <a:t> </a:t>
            </a:r>
          </a:p>
          <a:p>
            <a:endParaRPr lang="en-US" sz="1400" dirty="0">
              <a:solidFill>
                <a:srgbClr val="FFFF00"/>
              </a:solidFill>
            </a:endParaRPr>
          </a:p>
          <a:p>
            <a:r>
              <a:rPr lang="en-US" sz="1400" dirty="0">
                <a:solidFill>
                  <a:srgbClr val="FFFF00"/>
                </a:solidFill>
              </a:rPr>
              <a:t>2003 - 13</a:t>
            </a:r>
            <a:r>
              <a:rPr lang="ko-KR" altLang="en-US" sz="1400" dirty="0">
                <a:solidFill>
                  <a:srgbClr val="FFFF00"/>
                </a:solidFill>
              </a:rPr>
              <a:t>년간</a:t>
            </a:r>
            <a:r>
              <a:rPr lang="en-US" altLang="ko-KR" sz="1400" dirty="0">
                <a:solidFill>
                  <a:srgbClr val="FFFF00"/>
                </a:solidFill>
              </a:rPr>
              <a:t>, </a:t>
            </a:r>
            <a:r>
              <a:rPr lang="en-US" sz="1400" dirty="0">
                <a:solidFill>
                  <a:srgbClr val="FFFF00"/>
                </a:solidFill>
              </a:rPr>
              <a:t>$2.7billion</a:t>
            </a:r>
          </a:p>
          <a:p>
            <a:r>
              <a:rPr lang="en-US" sz="1400" dirty="0">
                <a:solidFill>
                  <a:srgbClr val="FFFF00"/>
                </a:solidFill>
              </a:rPr>
              <a:t>2006 - $300,000</a:t>
            </a:r>
          </a:p>
          <a:p>
            <a:r>
              <a:rPr lang="en-US" sz="1400" dirty="0">
                <a:solidFill>
                  <a:srgbClr val="FFFF00"/>
                </a:solidFill>
              </a:rPr>
              <a:t>2014 - $1,000</a:t>
            </a:r>
          </a:p>
          <a:p>
            <a:r>
              <a:rPr lang="en-US" sz="1400" dirty="0">
                <a:solidFill>
                  <a:srgbClr val="FFFF00"/>
                </a:solidFill>
              </a:rPr>
              <a:t>2017 - $100 ( 1 hour)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3654" y="3127619"/>
            <a:ext cx="21693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NovaSeq</a:t>
            </a:r>
            <a:r>
              <a:rPr lang="en-US" sz="1400" dirty="0">
                <a:solidFill>
                  <a:srgbClr val="FFFF00"/>
                </a:solidFill>
              </a:rPr>
              <a:t> 5000 -  $850,000</a:t>
            </a:r>
          </a:p>
          <a:p>
            <a:endParaRPr lang="en-US" sz="1400" dirty="0">
              <a:solidFill>
                <a:srgbClr val="FFFF00"/>
              </a:solidFill>
            </a:endParaRPr>
          </a:p>
          <a:p>
            <a:r>
              <a:rPr lang="en-US" sz="1400" dirty="0" err="1">
                <a:solidFill>
                  <a:srgbClr val="FFFF00"/>
                </a:solidFill>
              </a:rPr>
              <a:t>NovaSeq</a:t>
            </a:r>
            <a:r>
              <a:rPr lang="en-US" sz="1400" dirty="0">
                <a:solidFill>
                  <a:srgbClr val="FFFF00"/>
                </a:solidFill>
              </a:rPr>
              <a:t> 6000 - $985,000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1158" y="4164614"/>
            <a:ext cx="3790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DNA Sequencing </a:t>
            </a:r>
            <a:r>
              <a:rPr lang="ko-KR" altLang="en-US" sz="1400" dirty="0">
                <a:solidFill>
                  <a:srgbClr val="FFFF00"/>
                </a:solidFill>
              </a:rPr>
              <a:t>의 혁명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07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252" y="341400"/>
            <a:ext cx="2937971" cy="563578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rgbClr val="FFFF00"/>
                </a:solidFill>
              </a:rPr>
              <a:t>Genetic Disease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998" y="904978"/>
            <a:ext cx="2917883" cy="33604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95827" y="438523"/>
            <a:ext cx="320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Korean differs from American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5C40C1F-38CC-4A15-B794-F8AB867295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11" y="904978"/>
            <a:ext cx="2447775" cy="18358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80F271A-5853-418F-AE6B-32F3B03184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11" y="2664731"/>
            <a:ext cx="2457206" cy="18448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7809F4E-D126-4003-B80A-D7CBD9D619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127" y="904978"/>
            <a:ext cx="2901099" cy="21758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997C0E5-4044-4F0E-9464-F3937FFFB1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17" y="2868724"/>
            <a:ext cx="2848848" cy="160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5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5710"/>
            <a:ext cx="4830417" cy="633514"/>
          </a:xfrm>
        </p:spPr>
        <p:txBody>
          <a:bodyPr/>
          <a:lstStyle/>
          <a:p>
            <a:r>
              <a:rPr lang="ko-KR" altLang="en-US" dirty="0">
                <a:solidFill>
                  <a:srgbClr val="FFFF00"/>
                </a:solidFill>
              </a:rPr>
              <a:t>유전자 지도의 윤리적 이슈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216400" cy="3255117"/>
          </a:xfrm>
        </p:spPr>
        <p:txBody>
          <a:bodyPr>
            <a:normAutofit/>
          </a:bodyPr>
          <a:lstStyle/>
          <a:p>
            <a:r>
              <a:rPr lang="ko-KR" altLang="en-US" dirty="0"/>
              <a:t>나쁜 유전자 가진 사람들을 차별 </a:t>
            </a:r>
            <a:endParaRPr lang="en-US" altLang="ko-KR" dirty="0"/>
          </a:p>
          <a:p>
            <a:pPr lvl="1"/>
            <a:r>
              <a:rPr lang="ko-KR" altLang="en-US" dirty="0"/>
              <a:t>보험료 인상</a:t>
            </a:r>
            <a:r>
              <a:rPr lang="en-US" altLang="ko-KR" dirty="0"/>
              <a:t>(</a:t>
            </a:r>
            <a:r>
              <a:rPr lang="ko-KR" altLang="en-US" dirty="0"/>
              <a:t>영국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r>
              <a:rPr lang="en-US" altLang="ko-KR" dirty="0"/>
              <a:t>, </a:t>
            </a:r>
            <a:r>
              <a:rPr lang="ko-KR" altLang="en-US" dirty="0"/>
              <a:t>취직 </a:t>
            </a:r>
            <a:r>
              <a:rPr lang="en-US" altLang="ko-KR" dirty="0"/>
              <a:t>(IBM), </a:t>
            </a:r>
            <a:r>
              <a:rPr lang="ko-KR" altLang="en-US" dirty="0"/>
              <a:t>낙태</a:t>
            </a:r>
            <a:endParaRPr lang="en-US" altLang="ko-KR" dirty="0"/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r>
              <a:rPr lang="en-US" altLang="ko-KR" dirty="0"/>
              <a:t> Ownership </a:t>
            </a:r>
            <a:r>
              <a:rPr lang="ko-KR" altLang="en-US" dirty="0"/>
              <a:t>의 문제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r>
              <a:rPr lang="ko-KR" altLang="en-US" dirty="0"/>
              <a:t>오용</a:t>
            </a:r>
            <a:r>
              <a:rPr lang="en-US" altLang="ko-KR" dirty="0"/>
              <a:t>, </a:t>
            </a:r>
            <a:r>
              <a:rPr lang="ko-KR" altLang="en-US" dirty="0"/>
              <a:t>남용될 경우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r>
              <a:rPr lang="ko-KR" altLang="en-US" dirty="0"/>
              <a:t>빌 게이츠 같은 케이스</a:t>
            </a:r>
            <a:endParaRPr lang="en-US" altLang="ko-KR" dirty="0"/>
          </a:p>
          <a:p>
            <a:pPr marL="0" indent="0">
              <a:buNone/>
            </a:pPr>
            <a:r>
              <a:rPr lang="en-US" dirty="0"/>
              <a:t>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643" y="692208"/>
            <a:ext cx="3187583" cy="31875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00942" y="3948157"/>
            <a:ext cx="2521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FFFF00"/>
                </a:solidFill>
              </a:rPr>
              <a:t>어스퍼거스 신드롬</a:t>
            </a:r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15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5710"/>
            <a:ext cx="5108400" cy="633514"/>
          </a:xfrm>
        </p:spPr>
        <p:txBody>
          <a:bodyPr>
            <a:normAutofit fontScale="90000"/>
          </a:bodyPr>
          <a:lstStyle/>
          <a:p>
            <a:r>
              <a:rPr lang="en-US" altLang="ko-KR" sz="2400" dirty="0">
                <a:solidFill>
                  <a:srgbClr val="FFFF00"/>
                </a:solidFill>
              </a:rPr>
              <a:t>DNA </a:t>
            </a:r>
            <a:r>
              <a:rPr lang="ko-KR" altLang="en-US" sz="2400" dirty="0">
                <a:solidFill>
                  <a:srgbClr val="FFFF00"/>
                </a:solidFill>
              </a:rPr>
              <a:t>시퀀싱</a:t>
            </a:r>
            <a:r>
              <a:rPr lang="en-US" altLang="ko-KR" sz="2400" dirty="0">
                <a:solidFill>
                  <a:srgbClr val="FFFF00"/>
                </a:solidFill>
              </a:rPr>
              <a:t>, DNA </a:t>
            </a:r>
            <a:r>
              <a:rPr lang="ko-KR" altLang="en-US" sz="2400" dirty="0">
                <a:solidFill>
                  <a:srgbClr val="FFFF00"/>
                </a:solidFill>
              </a:rPr>
              <a:t>편집 </a:t>
            </a:r>
            <a:r>
              <a:rPr lang="en-US" altLang="ko-KR" sz="2400" dirty="0">
                <a:solidFill>
                  <a:srgbClr val="FFFF00"/>
                </a:solidFill>
              </a:rPr>
              <a:t>- </a:t>
            </a:r>
            <a:r>
              <a:rPr lang="ko-KR" altLang="en-US" sz="2400" dirty="0">
                <a:solidFill>
                  <a:srgbClr val="FFFF00"/>
                </a:solidFill>
              </a:rPr>
              <a:t>디자이너 베이비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9" y="2688474"/>
            <a:ext cx="3983492" cy="16545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72" y="1083688"/>
            <a:ext cx="2708152" cy="15581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458" y="587265"/>
            <a:ext cx="2898988" cy="1715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88190" y="2067194"/>
            <a:ext cx="1898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CRISPR CAS9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88272" y="2688474"/>
            <a:ext cx="1494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CC00FF"/>
                </a:solidFill>
              </a:rPr>
              <a:t>판코니 빈혈</a:t>
            </a:r>
            <a:endParaRPr lang="en-US" dirty="0">
              <a:solidFill>
                <a:srgbClr val="CC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769" y="2374971"/>
            <a:ext cx="1438656" cy="1978151"/>
          </a:xfrm>
          <a:prstGeom prst="rect">
            <a:avLst/>
          </a:prstGeom>
        </p:spPr>
      </p:pic>
      <p:sp>
        <p:nvSpPr>
          <p:cNvPr id="13" name="Arrow: Right 12"/>
          <p:cNvSpPr/>
          <p:nvPr/>
        </p:nvSpPr>
        <p:spPr>
          <a:xfrm>
            <a:off x="3657600" y="1444769"/>
            <a:ext cx="809711" cy="3181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7" y="2679227"/>
            <a:ext cx="2348604" cy="154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3" grpId="0"/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7561"/>
            <a:ext cx="4272908" cy="485700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solidFill>
                  <a:srgbClr val="FFFF00"/>
                </a:solidFill>
              </a:rPr>
              <a:t>3</a:t>
            </a:r>
            <a:r>
              <a:rPr lang="ko-KR" altLang="en-US" dirty="0">
                <a:solidFill>
                  <a:srgbClr val="FFFF00"/>
                </a:solidFill>
              </a:rPr>
              <a:t>부모 </a:t>
            </a:r>
            <a:r>
              <a:rPr lang="en-US" altLang="ko-KR" dirty="0">
                <a:solidFill>
                  <a:srgbClr val="FFFF00"/>
                </a:solidFill>
              </a:rPr>
              <a:t>: </a:t>
            </a:r>
            <a:r>
              <a:rPr lang="ko-KR" altLang="en-US" dirty="0">
                <a:solidFill>
                  <a:srgbClr val="FFFF00"/>
                </a:solidFill>
              </a:rPr>
              <a:t>영국에서 허용 </a:t>
            </a:r>
            <a:r>
              <a:rPr lang="en-US" altLang="ko-KR" dirty="0">
                <a:solidFill>
                  <a:srgbClr val="FFFF00"/>
                </a:solidFill>
              </a:rPr>
              <a:t>– 2015.2.3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4947" y="928747"/>
            <a:ext cx="42151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“</a:t>
            </a:r>
            <a:r>
              <a:rPr lang="ko-KR" altLang="en-US" sz="1200" dirty="0">
                <a:solidFill>
                  <a:schemeClr val="bg1"/>
                </a:solidFill>
              </a:rPr>
              <a:t>미토 콘드리아 대체는 유전자 변형 아이를 거부할 논리적 근거가 사라진다는 뜻이다“</a:t>
            </a:r>
            <a:endParaRPr lang="en-US" altLang="ko-KR" sz="1200" dirty="0">
              <a:solidFill>
                <a:schemeClr val="bg1"/>
              </a:solidFill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    </a:t>
            </a:r>
            <a:r>
              <a:rPr lang="ko-KR" altLang="en-US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200" dirty="0">
                <a:solidFill>
                  <a:schemeClr val="bg1"/>
                </a:solidFill>
                <a:sym typeface="Wingdings" panose="05000000000000000000" pitchFamily="2" charset="2"/>
              </a:rPr>
              <a:t>맞춤 아기 </a:t>
            </a:r>
            <a:r>
              <a:rPr lang="en-US" altLang="ko-KR" sz="1200" dirty="0">
                <a:solidFill>
                  <a:schemeClr val="bg1"/>
                </a:solidFill>
                <a:sym typeface="Wingdings" panose="05000000000000000000" pitchFamily="2" charset="2"/>
              </a:rPr>
              <a:t>(Designer Baby) </a:t>
            </a:r>
            <a:r>
              <a:rPr lang="ko-KR" altLang="en-US" sz="1200" dirty="0">
                <a:solidFill>
                  <a:schemeClr val="bg1"/>
                </a:solidFill>
                <a:sym typeface="Wingdings" panose="05000000000000000000" pitchFamily="2" charset="2"/>
              </a:rPr>
              <a:t>문을 열것</a:t>
            </a:r>
            <a:endParaRPr lang="en-US" altLang="ko-KR" sz="12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24A5E3B-63D4-4FC0-AB05-2815410F0C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510" y="465711"/>
            <a:ext cx="1720444" cy="1922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5C13EB4C-8875-4500-B76C-714B1DA512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731" y="477561"/>
            <a:ext cx="2140156" cy="184053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xmlns="" id="{29DF8748-73F6-4F79-A822-BBBAE723C626}"/>
              </a:ext>
            </a:extLst>
          </p:cNvPr>
          <p:cNvPicPr>
            <a:picLocks noGrp="1"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736" y="2246587"/>
            <a:ext cx="3503696" cy="2275905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xmlns="" id="{7219F787-5D82-4F0E-92F4-A0FC98B93D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0" y="1759744"/>
            <a:ext cx="2892620" cy="16130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9B11ED9-7A21-439A-813C-1D71D48E0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69" y="3488875"/>
            <a:ext cx="2203750" cy="10336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A2229C3-874E-4CA9-B305-F5DFFA07FB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236" y="3488875"/>
            <a:ext cx="1812743" cy="96837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806D4D6-B859-4820-838C-30A0F74949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146" y="2388344"/>
            <a:ext cx="1887661" cy="10570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0515EFF-3B34-45E5-AE98-F56A98543508}"/>
              </a:ext>
            </a:extLst>
          </p:cNvPr>
          <p:cNvSpPr txBox="1"/>
          <p:nvPr/>
        </p:nvSpPr>
        <p:spPr>
          <a:xfrm>
            <a:off x="3585959" y="1364544"/>
            <a:ext cx="1487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FFFF00"/>
                </a:solidFill>
              </a:rPr>
              <a:t>유전병 없고</a:t>
            </a:r>
            <a:endParaRPr lang="en-US" altLang="ko-KR" sz="1100" dirty="0">
              <a:solidFill>
                <a:srgbClr val="FFFF00"/>
              </a:solidFill>
            </a:endParaRPr>
          </a:p>
          <a:p>
            <a:r>
              <a:rPr lang="ko-KR" altLang="en-US" sz="1100" dirty="0">
                <a:solidFill>
                  <a:srgbClr val="FFFF00"/>
                </a:solidFill>
              </a:rPr>
              <a:t>성별은 골라서</a:t>
            </a:r>
            <a:endParaRPr lang="en-US" altLang="ko-KR" sz="1100" dirty="0">
              <a:solidFill>
                <a:srgbClr val="FFFF00"/>
              </a:solidFill>
            </a:endParaRPr>
          </a:p>
          <a:p>
            <a:r>
              <a:rPr lang="ko-KR" altLang="en-US" sz="1100" dirty="0">
                <a:solidFill>
                  <a:srgbClr val="FFFF00"/>
                </a:solidFill>
              </a:rPr>
              <a:t>완전한 시력</a:t>
            </a:r>
            <a:endParaRPr lang="en-US" altLang="ko-KR" sz="1100" dirty="0">
              <a:solidFill>
                <a:srgbClr val="FFFF00"/>
              </a:solidFill>
            </a:endParaRPr>
          </a:p>
          <a:p>
            <a:r>
              <a:rPr lang="en-US" sz="1100" dirty="0">
                <a:solidFill>
                  <a:srgbClr val="FFFF00"/>
                </a:solidFill>
              </a:rPr>
              <a:t>IQ </a:t>
            </a:r>
            <a:r>
              <a:rPr lang="ko-KR" altLang="en-US" sz="1100" dirty="0">
                <a:solidFill>
                  <a:srgbClr val="FFFF00"/>
                </a:solidFill>
              </a:rPr>
              <a:t>높고</a:t>
            </a:r>
            <a:endParaRPr lang="en-US" altLang="ko-KR" sz="1100" dirty="0">
              <a:solidFill>
                <a:srgbClr val="FFFF00"/>
              </a:solidFill>
            </a:endParaRPr>
          </a:p>
          <a:p>
            <a:r>
              <a:rPr lang="ko-KR" altLang="en-US" sz="1100" dirty="0">
                <a:solidFill>
                  <a:srgbClr val="FFFF00"/>
                </a:solidFill>
              </a:rPr>
              <a:t>대머리가 아니고</a:t>
            </a:r>
            <a:endParaRPr lang="en-US" altLang="ko-KR" sz="1100" dirty="0">
              <a:solidFill>
                <a:srgbClr val="FFFF00"/>
              </a:solidFill>
            </a:endParaRPr>
          </a:p>
          <a:p>
            <a:r>
              <a:rPr lang="ko-KR" altLang="en-US" sz="1100" dirty="0">
                <a:solidFill>
                  <a:srgbClr val="FFFF00"/>
                </a:solidFill>
              </a:rPr>
              <a:t>키크고</a:t>
            </a:r>
            <a:endParaRPr lang="en-US" altLang="ko-KR" sz="1100" dirty="0">
              <a:solidFill>
                <a:srgbClr val="FFFF00"/>
              </a:solidFill>
            </a:endParaRP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8297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716EC6-84E8-4A49-AF11-6CE74B3DD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5710"/>
            <a:ext cx="2540524" cy="63351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Pew Research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600ED4F-4EF9-428F-8174-8FB08FF49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77" y="1099224"/>
            <a:ext cx="2145815" cy="344140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3E2185-83F4-40A4-A2BB-37D620A7166D}"/>
              </a:ext>
            </a:extLst>
          </p:cNvPr>
          <p:cNvSpPr txBox="1"/>
          <p:nvPr/>
        </p:nvSpPr>
        <p:spPr>
          <a:xfrm>
            <a:off x="2750190" y="465710"/>
            <a:ext cx="29610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불신자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–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75%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Yes, 24% 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프로테스탄트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41% Yes, 56% No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카톨릭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48% Yes, 50% No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DFC47F0-8EEE-45FF-BBEE-46BC4C8EA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190" y="1536568"/>
            <a:ext cx="5071620" cy="29068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31DDB17-3687-430C-A4B4-1C108381107C}"/>
              </a:ext>
            </a:extLst>
          </p:cNvPr>
          <p:cNvSpPr txBox="1"/>
          <p:nvPr/>
        </p:nvSpPr>
        <p:spPr>
          <a:xfrm>
            <a:off x="5882326" y="1165264"/>
            <a:ext cx="2582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Why not acceptable?</a:t>
            </a:r>
          </a:p>
        </p:txBody>
      </p:sp>
    </p:spTree>
    <p:extLst>
      <p:ext uri="{BB962C8B-B14F-4D97-AF65-F5344CB8AC3E}">
        <p14:creationId xmlns:p14="http://schemas.microsoft.com/office/powerpoint/2010/main" val="56979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FF00"/>
                </a:solidFill>
              </a:rPr>
              <a:t>하나님의 형상 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FFFF00"/>
                </a:solidFill>
              </a:rPr>
              <a:t> Bible Verses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7154"/>
            <a:ext cx="8229600" cy="3516923"/>
          </a:xfrm>
        </p:spPr>
        <p:txBody>
          <a:bodyPr>
            <a:normAutofit fontScale="32500" lnSpcReduction="20000"/>
          </a:bodyPr>
          <a:lstStyle/>
          <a:p>
            <a:endParaRPr lang="en-US" altLang="ko-KR" sz="1400" dirty="0">
              <a:solidFill>
                <a:srgbClr val="FFFF00"/>
              </a:solidFill>
            </a:endParaRPr>
          </a:p>
          <a:p>
            <a:r>
              <a:rPr lang="ko-KR" altLang="en-US" sz="3500" dirty="0"/>
              <a:t>창 </a:t>
            </a:r>
            <a:r>
              <a:rPr lang="en-US" altLang="ko-KR" sz="3500" dirty="0"/>
              <a:t>1:31 “</a:t>
            </a:r>
            <a:r>
              <a:rPr lang="ko-KR" altLang="en-US" sz="3500" dirty="0"/>
              <a:t>하나님이 지으신 그 모든 것을 보시니 보시기에 </a:t>
            </a:r>
            <a:r>
              <a:rPr lang="ko-KR" altLang="en-US" sz="3500" u="sng" dirty="0">
                <a:solidFill>
                  <a:srgbClr val="FFFF00"/>
                </a:solidFill>
              </a:rPr>
              <a:t>심히 좋았더라</a:t>
            </a:r>
            <a:r>
              <a:rPr lang="ko-KR" altLang="en-US" sz="3500" dirty="0"/>
              <a:t> 저녁이 되고 아침이 되니 이는 </a:t>
            </a:r>
            <a:endParaRPr lang="en-US" altLang="ko-KR" sz="3500" dirty="0"/>
          </a:p>
          <a:p>
            <a:pPr marL="0" indent="0">
              <a:buNone/>
            </a:pPr>
            <a:r>
              <a:rPr lang="en-US" altLang="ko-KR" sz="3500" dirty="0"/>
              <a:t>                     </a:t>
            </a:r>
            <a:r>
              <a:rPr lang="ko-KR" altLang="en-US" sz="3500" dirty="0"/>
              <a:t>여섯째 날이니라</a:t>
            </a:r>
            <a:r>
              <a:rPr lang="en-US" altLang="ko-KR" sz="3500" dirty="0"/>
              <a:t>”  </a:t>
            </a:r>
            <a:r>
              <a:rPr lang="en-US" altLang="ko-KR" sz="3500" dirty="0">
                <a:sym typeface="Wingdings" panose="05000000000000000000" pitchFamily="2" charset="2"/>
              </a:rPr>
              <a:t> </a:t>
            </a:r>
            <a:r>
              <a:rPr lang="ko-KR" altLang="en-US" sz="3500" dirty="0">
                <a:sym typeface="Wingdings" panose="05000000000000000000" pitchFamily="2" charset="2"/>
              </a:rPr>
              <a:t>인간의 창조</a:t>
            </a:r>
            <a:endParaRPr lang="en-US" altLang="ko-KR" sz="3500" dirty="0"/>
          </a:p>
          <a:p>
            <a:pPr marL="0" indent="0">
              <a:buNone/>
            </a:pPr>
            <a:endParaRPr lang="en-US" altLang="ko-KR" sz="3500" dirty="0"/>
          </a:p>
          <a:p>
            <a:r>
              <a:rPr lang="ko-KR" altLang="en-US" sz="3500" dirty="0"/>
              <a:t>창 </a:t>
            </a:r>
            <a:r>
              <a:rPr lang="en-US" altLang="ko-KR" sz="3500" dirty="0"/>
              <a:t>9:6 </a:t>
            </a:r>
            <a:r>
              <a:rPr lang="ko-KR" altLang="en-US" sz="3500" dirty="0"/>
              <a:t> </a:t>
            </a:r>
            <a:r>
              <a:rPr lang="en-US" altLang="ko-KR" sz="3500" dirty="0"/>
              <a:t>“ </a:t>
            </a:r>
            <a:r>
              <a:rPr lang="ko-KR" altLang="en-US" sz="3500" dirty="0"/>
              <a:t>다른 사람의 피를 흘리면 그 사람의 피도 흘릴 것이니 이는 </a:t>
            </a:r>
            <a:r>
              <a:rPr lang="ko-KR" altLang="en-US" sz="3500" u="sng" dirty="0">
                <a:solidFill>
                  <a:srgbClr val="FFFF00"/>
                </a:solidFill>
              </a:rPr>
              <a:t>하나님이 자기 형상대로  </a:t>
            </a:r>
            <a:r>
              <a:rPr lang="en-US" altLang="ko-KR" sz="3500" dirty="0">
                <a:solidFill>
                  <a:srgbClr val="FFFF00"/>
                </a:solidFill>
              </a:rPr>
              <a:t>                  </a:t>
            </a:r>
          </a:p>
          <a:p>
            <a:pPr marL="0" indent="0">
              <a:buNone/>
            </a:pPr>
            <a:r>
              <a:rPr lang="en-US" altLang="ko-KR" sz="3500" dirty="0">
                <a:solidFill>
                  <a:srgbClr val="FFFF00"/>
                </a:solidFill>
              </a:rPr>
              <a:t>                       </a:t>
            </a:r>
            <a:r>
              <a:rPr lang="en-US" altLang="ko-KR" sz="3500" u="sng" dirty="0">
                <a:solidFill>
                  <a:srgbClr val="FFFF00"/>
                </a:solidFill>
              </a:rPr>
              <a:t> </a:t>
            </a:r>
            <a:r>
              <a:rPr lang="ko-KR" altLang="en-US" sz="3500" u="sng" dirty="0">
                <a:solidFill>
                  <a:srgbClr val="FFFF00"/>
                </a:solidFill>
              </a:rPr>
              <a:t>사람을 지으셨음이니라</a:t>
            </a:r>
            <a:r>
              <a:rPr lang="en-US" altLang="ko-KR" sz="3500" u="sng" dirty="0">
                <a:solidFill>
                  <a:srgbClr val="FFFF00"/>
                </a:solidFill>
              </a:rPr>
              <a:t>”</a:t>
            </a:r>
          </a:p>
          <a:p>
            <a:endParaRPr lang="ko-KR" altLang="en-US" sz="3500" dirty="0"/>
          </a:p>
          <a:p>
            <a:r>
              <a:rPr lang="ko-KR" altLang="en-US" sz="3500" dirty="0"/>
              <a:t>시 </a:t>
            </a:r>
            <a:r>
              <a:rPr lang="en-US" altLang="ko-KR" sz="3500" dirty="0"/>
              <a:t>139:31 “</a:t>
            </a:r>
            <a:r>
              <a:rPr lang="ko-KR" altLang="en-US" sz="3500" u="sng" dirty="0">
                <a:solidFill>
                  <a:srgbClr val="FFFF00"/>
                </a:solidFill>
              </a:rPr>
              <a:t>주께서 내 내장을 지으시며 나의 모태에서 나를 만드셨나이다</a:t>
            </a:r>
          </a:p>
          <a:p>
            <a:pPr marL="0" indent="0">
              <a:buNone/>
            </a:pPr>
            <a:r>
              <a:rPr lang="ko-KR" altLang="en-US" sz="3500" dirty="0"/>
              <a:t>                        내가 주께 감사하옴은 나를 지으심이 심히 기묘하심이라 주께서 하시는 일이 기이함을 내 영혼이 잘 </a:t>
            </a:r>
            <a:endParaRPr lang="en-US" altLang="ko-KR" sz="3500" dirty="0"/>
          </a:p>
          <a:p>
            <a:pPr marL="0" indent="0">
              <a:buNone/>
            </a:pPr>
            <a:r>
              <a:rPr lang="en-US" altLang="ko-KR" sz="3500" dirty="0"/>
              <a:t>                        </a:t>
            </a:r>
            <a:r>
              <a:rPr lang="ko-KR" altLang="en-US" sz="3500" dirty="0"/>
              <a:t>아나이다</a:t>
            </a:r>
            <a:r>
              <a:rPr lang="en-US" altLang="ko-KR" sz="3500" dirty="0"/>
              <a:t>.  </a:t>
            </a:r>
            <a:r>
              <a:rPr lang="ko-KR" altLang="en-US" sz="3500" dirty="0"/>
              <a:t>내가 은밀한 데서 지음을 받고 땅의 깊은 곳에서 기이하게 지음을 받은 때에 나의 형체가 주의 </a:t>
            </a:r>
            <a:endParaRPr lang="en-US" altLang="ko-KR" sz="3500" dirty="0"/>
          </a:p>
          <a:p>
            <a:pPr marL="0" indent="0">
              <a:buNone/>
            </a:pPr>
            <a:r>
              <a:rPr lang="en-US" altLang="ko-KR" sz="3500" dirty="0"/>
              <a:t>                        </a:t>
            </a:r>
            <a:r>
              <a:rPr lang="ko-KR" altLang="en-US" sz="3500" dirty="0"/>
              <a:t>앞에 숨겨지지 못하였나이다</a:t>
            </a:r>
            <a:r>
              <a:rPr lang="en-US" altLang="ko-KR" sz="3500" dirty="0"/>
              <a:t>”</a:t>
            </a:r>
            <a:endParaRPr lang="ko-KR" altLang="en-US" sz="3500" dirty="0"/>
          </a:p>
          <a:p>
            <a:endParaRPr lang="en-US" altLang="ko-KR" sz="3500" dirty="0"/>
          </a:p>
          <a:p>
            <a:r>
              <a:rPr lang="en-US" altLang="ko-KR" sz="3500" dirty="0"/>
              <a:t> </a:t>
            </a:r>
            <a:r>
              <a:rPr lang="ko-KR" altLang="en-US" sz="3500" dirty="0"/>
              <a:t>예 </a:t>
            </a:r>
            <a:r>
              <a:rPr lang="en-US" altLang="ko-KR" sz="3500" dirty="0"/>
              <a:t>1:5 “</a:t>
            </a:r>
            <a:r>
              <a:rPr lang="ko-KR" altLang="en-US" sz="3500" u="sng" dirty="0">
                <a:solidFill>
                  <a:srgbClr val="FFFF00"/>
                </a:solidFill>
              </a:rPr>
              <a:t>내가 너를 모태에 짓기 전에 너를 알았고 네가 배에서 나오기 전에 너를 성별하였고 </a:t>
            </a:r>
            <a:r>
              <a:rPr lang="ko-KR" altLang="en-US" sz="3500" dirty="0"/>
              <a:t>너를 여러 나라의 선지자로</a:t>
            </a:r>
            <a:endParaRPr lang="en-US" altLang="ko-KR" sz="3500" dirty="0"/>
          </a:p>
          <a:p>
            <a:pPr marL="0" indent="0">
              <a:buNone/>
            </a:pPr>
            <a:r>
              <a:rPr lang="en-US" altLang="ko-KR" sz="3500" dirty="0"/>
              <a:t>                    </a:t>
            </a:r>
            <a:r>
              <a:rPr lang="ko-KR" altLang="en-US" sz="3500" dirty="0"/>
              <a:t> 세웠노라 하시기로</a:t>
            </a:r>
            <a:r>
              <a:rPr lang="en-US" altLang="ko-KR" sz="3500" dirty="0"/>
              <a:t>”</a:t>
            </a:r>
          </a:p>
          <a:p>
            <a:endParaRPr lang="ko-KR" altLang="en-US" sz="2500" dirty="0"/>
          </a:p>
          <a:p>
            <a:endParaRPr lang="en-US" sz="2500" dirty="0"/>
          </a:p>
          <a:p>
            <a:pPr marL="0" indent="0">
              <a:buNone/>
            </a:pPr>
            <a:r>
              <a:rPr lang="en-US" sz="2500" dirty="0"/>
              <a:t> </a:t>
            </a:r>
          </a:p>
          <a:p>
            <a:endParaRPr lang="ko-KR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17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현대판 키메라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42" y="2630828"/>
            <a:ext cx="2181743" cy="179350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190" y="2626459"/>
            <a:ext cx="1970463" cy="18667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285" y="2309436"/>
            <a:ext cx="2608220" cy="21147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453" y="546518"/>
            <a:ext cx="3110035" cy="1682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478" y="782467"/>
            <a:ext cx="2466975" cy="1847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6" y="982164"/>
            <a:ext cx="2191801" cy="158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0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5710"/>
            <a:ext cx="3906644" cy="582505"/>
          </a:xfrm>
        </p:spPr>
        <p:txBody>
          <a:bodyPr/>
          <a:lstStyle/>
          <a:p>
            <a:r>
              <a:rPr lang="ko-KR" altLang="en-US" dirty="0">
                <a:solidFill>
                  <a:srgbClr val="FFFF00"/>
                </a:solidFill>
              </a:rPr>
              <a:t>법적</a:t>
            </a:r>
            <a:r>
              <a:rPr lang="en-US" altLang="ko-KR" dirty="0">
                <a:solidFill>
                  <a:srgbClr val="FFFF00"/>
                </a:solidFill>
              </a:rPr>
              <a:t>, </a:t>
            </a:r>
            <a:r>
              <a:rPr lang="ko-KR" altLang="en-US" dirty="0">
                <a:solidFill>
                  <a:srgbClr val="FFFF00"/>
                </a:solidFill>
              </a:rPr>
              <a:t>윤리적 문제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6177"/>
            <a:ext cx="5653438" cy="3459092"/>
          </a:xfrm>
        </p:spPr>
        <p:txBody>
          <a:bodyPr>
            <a:normAutofit/>
          </a:bodyPr>
          <a:lstStyle/>
          <a:p>
            <a:r>
              <a:rPr lang="ko-KR" altLang="en-US" sz="1600" dirty="0">
                <a:sym typeface="Wingdings" panose="05000000000000000000" pitchFamily="2" charset="2"/>
              </a:rPr>
              <a:t>세부모 아이  </a:t>
            </a:r>
            <a:r>
              <a:rPr lang="en-US" altLang="ko-KR" sz="1600" dirty="0">
                <a:sym typeface="Wingdings" panose="05000000000000000000" pitchFamily="2" charset="2"/>
              </a:rPr>
              <a:t>: </a:t>
            </a:r>
            <a:r>
              <a:rPr lang="ko-KR" altLang="en-US" sz="1600" dirty="0">
                <a:sym typeface="Wingdings" panose="05000000000000000000" pitchFamily="2" charset="2"/>
              </a:rPr>
              <a:t>미국은 불법</a:t>
            </a:r>
            <a:r>
              <a:rPr lang="en-US" altLang="ko-KR" sz="1600" dirty="0">
                <a:sym typeface="Wingdings" panose="05000000000000000000" pitchFamily="2" charset="2"/>
              </a:rPr>
              <a:t>(2001</a:t>
            </a:r>
            <a:r>
              <a:rPr lang="ko-KR" altLang="en-US" sz="1600" dirty="0">
                <a:sym typeface="Wingdings" panose="05000000000000000000" pitchFamily="2" charset="2"/>
              </a:rPr>
              <a:t>년 이후</a:t>
            </a:r>
            <a:r>
              <a:rPr lang="en-US" altLang="ko-KR" sz="1600">
                <a:sym typeface="Wingdings" panose="05000000000000000000" pitchFamily="2" charset="2"/>
              </a:rPr>
              <a:t>)</a:t>
            </a:r>
            <a:r>
              <a:rPr lang="ko-KR" altLang="en-US" sz="1600">
                <a:sym typeface="Wingdings" panose="05000000000000000000" pitchFamily="2" charset="2"/>
              </a:rPr>
              <a:t> </a:t>
            </a:r>
            <a:r>
              <a:rPr lang="en-US" altLang="ko-KR" sz="1600" dirty="0">
                <a:sym typeface="Wingdings" panose="05000000000000000000" pitchFamily="2" charset="2"/>
              </a:rPr>
              <a:t> </a:t>
            </a:r>
            <a:r>
              <a:rPr lang="ko-KR" altLang="en-US" sz="1600" dirty="0">
                <a:sym typeface="Wingdings" panose="05000000000000000000" pitchFamily="2" charset="2"/>
              </a:rPr>
              <a:t>멕시코</a:t>
            </a:r>
            <a:endParaRPr lang="en-US" altLang="ko-KR" sz="1600" dirty="0">
              <a:sym typeface="Wingdings" panose="05000000000000000000" pitchFamily="2" charset="2"/>
            </a:endParaRPr>
          </a:p>
          <a:p>
            <a:endParaRPr lang="en-US" altLang="ko-KR" sz="1600" dirty="0">
              <a:sym typeface="Wingdings" panose="05000000000000000000" pitchFamily="2" charset="2"/>
            </a:endParaRPr>
          </a:p>
          <a:p>
            <a:r>
              <a:rPr lang="ko-KR" altLang="en-US" sz="1600" dirty="0">
                <a:sym typeface="Wingdings" panose="05000000000000000000" pitchFamily="2" charset="2"/>
              </a:rPr>
              <a:t>성별을 선택하는 시술은 캘리포니아</a:t>
            </a:r>
            <a:r>
              <a:rPr lang="en-US" altLang="ko-KR" sz="1600" dirty="0">
                <a:sym typeface="Wingdings" panose="05000000000000000000" pitchFamily="2" charset="2"/>
              </a:rPr>
              <a:t>, </a:t>
            </a:r>
            <a:r>
              <a:rPr lang="ko-KR" altLang="en-US" sz="1600" dirty="0">
                <a:sym typeface="Wingdings" panose="05000000000000000000" pitchFamily="2" charset="2"/>
              </a:rPr>
              <a:t>뉴욕</a:t>
            </a:r>
            <a:r>
              <a:rPr lang="en-US" altLang="ko-KR" sz="1600" dirty="0">
                <a:sym typeface="Wingdings" panose="05000000000000000000" pitchFamily="2" charset="2"/>
              </a:rPr>
              <a:t>, </a:t>
            </a:r>
            <a:r>
              <a:rPr lang="ko-KR" altLang="en-US" sz="1600" dirty="0">
                <a:sym typeface="Wingdings" panose="05000000000000000000" pitchFamily="2" charset="2"/>
              </a:rPr>
              <a:t>하와이 합법</a:t>
            </a:r>
            <a:r>
              <a:rPr lang="en-US" altLang="ko-KR" sz="1600" dirty="0">
                <a:sym typeface="Wingdings" panose="05000000000000000000" pitchFamily="2" charset="2"/>
              </a:rPr>
              <a:t> </a:t>
            </a:r>
          </a:p>
          <a:p>
            <a:endParaRPr lang="en-US" altLang="ko-KR" sz="1600" dirty="0">
              <a:sym typeface="Wingdings" panose="05000000000000000000" pitchFamily="2" charset="2"/>
            </a:endParaRPr>
          </a:p>
          <a:p>
            <a:r>
              <a:rPr lang="ko-KR" altLang="en-US" sz="1600" dirty="0">
                <a:sym typeface="Wingdings" panose="05000000000000000000" pitchFamily="2" charset="2"/>
              </a:rPr>
              <a:t>난자없는 아이 </a:t>
            </a:r>
            <a:r>
              <a:rPr lang="en-US" altLang="ko-KR" sz="1600" dirty="0">
                <a:sym typeface="Wingdings" panose="05000000000000000000" pitchFamily="2" charset="2"/>
              </a:rPr>
              <a:t>, </a:t>
            </a:r>
            <a:r>
              <a:rPr lang="ko-KR" altLang="en-US" sz="1600" dirty="0">
                <a:sym typeface="Wingdings" panose="05000000000000000000" pitchFamily="2" charset="2"/>
              </a:rPr>
              <a:t>가짜 난자</a:t>
            </a:r>
            <a:r>
              <a:rPr lang="en-US" altLang="ko-KR" sz="1600" dirty="0">
                <a:sym typeface="Wingdings" panose="05000000000000000000" pitchFamily="2" charset="2"/>
              </a:rPr>
              <a:t>(pseudo embryo) </a:t>
            </a:r>
            <a:r>
              <a:rPr lang="ko-KR" altLang="en-US" sz="1600" dirty="0">
                <a:sym typeface="Wingdings" panose="05000000000000000000" pitchFamily="2" charset="2"/>
              </a:rPr>
              <a:t>에 정상 난자로 알게 착각시키고 정자를 수정</a:t>
            </a:r>
            <a:endParaRPr lang="en-US" altLang="ko-KR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1600" dirty="0">
                <a:sym typeface="Wingdings" panose="05000000000000000000" pitchFamily="2" charset="2"/>
              </a:rPr>
              <a:t>       </a:t>
            </a:r>
            <a:r>
              <a:rPr lang="en-US" altLang="ko-KR" sz="1600" dirty="0">
                <a:sym typeface="Wingdings" panose="05000000000000000000" pitchFamily="2" charset="2"/>
              </a:rPr>
              <a:t>University of Bath , </a:t>
            </a:r>
            <a:r>
              <a:rPr lang="ko-KR" altLang="en-US" sz="1600" dirty="0">
                <a:sym typeface="Wingdings" panose="05000000000000000000" pitchFamily="2" charset="2"/>
              </a:rPr>
              <a:t>쥐 실험에 성공</a:t>
            </a:r>
            <a:r>
              <a:rPr lang="en-US" altLang="ko-KR" sz="1600" dirty="0">
                <a:sym typeface="Wingdings" panose="05000000000000000000" pitchFamily="2" charset="2"/>
              </a:rPr>
              <a:t>, </a:t>
            </a:r>
            <a:r>
              <a:rPr lang="ko-KR" altLang="en-US" sz="1600" dirty="0">
                <a:sym typeface="Wingdings" panose="05000000000000000000" pitchFamily="2" charset="2"/>
              </a:rPr>
              <a:t>두 남자 사이에</a:t>
            </a:r>
            <a:endParaRPr lang="en-US" altLang="ko-KR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ko-KR" sz="1600" dirty="0">
                <a:sym typeface="Wingdings" panose="05000000000000000000" pitchFamily="2" charset="2"/>
              </a:rPr>
              <a:t>          </a:t>
            </a:r>
            <a:r>
              <a:rPr lang="ko-KR" altLang="en-US" sz="1600" dirty="0">
                <a:sym typeface="Wingdings" panose="05000000000000000000" pitchFamily="2" charset="2"/>
              </a:rPr>
              <a:t>도  아이가 가능</a:t>
            </a:r>
            <a:r>
              <a:rPr lang="en-US" altLang="ko-KR" sz="1600" dirty="0">
                <a:sym typeface="Wingdings" panose="05000000000000000000" pitchFamily="2" charset="2"/>
              </a:rPr>
              <a:t>, </a:t>
            </a:r>
            <a:r>
              <a:rPr lang="ko-KR" altLang="en-US" sz="1600" dirty="0">
                <a:sym typeface="Wingdings" panose="05000000000000000000" pitchFamily="2" charset="2"/>
              </a:rPr>
              <a:t>한 사람도 가능</a:t>
            </a:r>
            <a:endParaRPr lang="en-US" altLang="ko-KR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sz="1600" dirty="0">
              <a:sym typeface="Wingdings" panose="05000000000000000000" pitchFamily="2" charset="2"/>
            </a:endParaRPr>
          </a:p>
          <a:p>
            <a:r>
              <a:rPr lang="ko-KR" altLang="en-US" sz="1600" dirty="0">
                <a:sym typeface="Wingdings" panose="05000000000000000000" pitchFamily="2" charset="2"/>
              </a:rPr>
              <a:t>인공 자궁 </a:t>
            </a:r>
            <a:r>
              <a:rPr lang="en-US" altLang="ko-KR" sz="1600" dirty="0">
                <a:sym typeface="Wingdings" panose="05000000000000000000" pitchFamily="2" charset="2"/>
              </a:rPr>
              <a:t> Maybe 2074 </a:t>
            </a:r>
            <a:r>
              <a:rPr lang="ko-KR" altLang="en-US" sz="1600" dirty="0">
                <a:sym typeface="Wingdings" panose="05000000000000000000" pitchFamily="2" charset="2"/>
              </a:rPr>
              <a:t>가능</a:t>
            </a:r>
            <a:endParaRPr lang="en-US" altLang="ko-KR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595" y="582260"/>
            <a:ext cx="2856841" cy="19947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674" y="2583591"/>
            <a:ext cx="2551306" cy="187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1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59297" y="1861193"/>
            <a:ext cx="4319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ko-KR" altLang="en-US" sz="3200" dirty="0">
                <a:solidFill>
                  <a:srgbClr val="FFFF00"/>
                </a:solidFill>
              </a:rPr>
              <a:t>미래의 자녀 교육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37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E3FFDE-DC01-4729-9F8A-E9DD4705B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136" y="140677"/>
            <a:ext cx="7548664" cy="691661"/>
          </a:xfrm>
        </p:spPr>
        <p:txBody>
          <a:bodyPr/>
          <a:lstStyle/>
          <a:p>
            <a:r>
              <a:rPr lang="en-US" dirty="0" err="1">
                <a:solidFill>
                  <a:srgbClr val="FFFF00"/>
                </a:solidFill>
              </a:rPr>
              <a:t>EduTech</a:t>
            </a:r>
            <a:r>
              <a:rPr lang="en-US" dirty="0">
                <a:solidFill>
                  <a:srgbClr val="FFFF00"/>
                </a:solidFill>
              </a:rPr>
              <a:t> – Education + technology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6B6C9B67-AA4B-43BE-A0D2-01A5C89D83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35" y="832338"/>
            <a:ext cx="6048833" cy="4185139"/>
          </a:xfrm>
        </p:spPr>
      </p:pic>
    </p:spTree>
    <p:extLst>
      <p:ext uri="{BB962C8B-B14F-4D97-AF65-F5344CB8AC3E}">
        <p14:creationId xmlns:p14="http://schemas.microsoft.com/office/powerpoint/2010/main" val="359199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A61A3F-264A-49EC-8A5A-8780E60C5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1. Ubiquitous Learning   (</a:t>
            </a:r>
            <a:r>
              <a:rPr lang="ko-KR" altLang="en-US" dirty="0">
                <a:solidFill>
                  <a:srgbClr val="FFFF00"/>
                </a:solidFill>
              </a:rPr>
              <a:t>언제 어디서나</a:t>
            </a:r>
            <a:r>
              <a:rPr lang="en-US" altLang="ko-KR" dirty="0">
                <a:solidFill>
                  <a:srgbClr val="FFFF00"/>
                </a:solidFill>
              </a:rPr>
              <a:t>, </a:t>
            </a:r>
            <a:r>
              <a:rPr lang="ko-KR" altLang="en-US" dirty="0">
                <a:solidFill>
                  <a:srgbClr val="FFFF00"/>
                </a:solidFill>
              </a:rPr>
              <a:t>교육대상의 극대화</a:t>
            </a:r>
            <a:r>
              <a:rPr lang="en-US" altLang="ko-KR" dirty="0">
                <a:solidFill>
                  <a:srgbClr val="FFFF00"/>
                </a:solidFill>
              </a:rPr>
              <a:t>)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6ACADD-2902-4DC1-9FA8-281B0C23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MOOC  </a:t>
            </a:r>
            <a:r>
              <a:rPr lang="en-US" u="sng" dirty="0">
                <a:solidFill>
                  <a:srgbClr val="FFFF00"/>
                </a:solidFill>
                <a:sym typeface="Wingdings" panose="05000000000000000000" pitchFamily="2" charset="2"/>
              </a:rPr>
              <a:t>M</a:t>
            </a:r>
            <a:r>
              <a:rPr lang="en-US" dirty="0">
                <a:sym typeface="Wingdings" panose="05000000000000000000" pitchFamily="2" charset="2"/>
              </a:rPr>
              <a:t>assive </a:t>
            </a:r>
            <a:r>
              <a:rPr lang="en-US" u="sng" dirty="0">
                <a:solidFill>
                  <a:srgbClr val="FFFF00"/>
                </a:solidFill>
                <a:sym typeface="Wingdings" panose="05000000000000000000" pitchFamily="2" charset="2"/>
              </a:rPr>
              <a:t>O</a:t>
            </a:r>
            <a:r>
              <a:rPr lang="en-US" dirty="0">
                <a:sym typeface="Wingdings" panose="05000000000000000000" pitchFamily="2" charset="2"/>
              </a:rPr>
              <a:t>pen </a:t>
            </a:r>
            <a:r>
              <a:rPr lang="en-US" u="sng" dirty="0">
                <a:solidFill>
                  <a:srgbClr val="FFFF00"/>
                </a:solidFill>
                <a:sym typeface="Wingdings" panose="05000000000000000000" pitchFamily="2" charset="2"/>
              </a:rPr>
              <a:t>O</a:t>
            </a:r>
            <a:r>
              <a:rPr lang="en-US" dirty="0">
                <a:sym typeface="Wingdings" panose="05000000000000000000" pitchFamily="2" charset="2"/>
              </a:rPr>
              <a:t>nline 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C</a:t>
            </a:r>
            <a:r>
              <a:rPr lang="en-US" dirty="0">
                <a:sym typeface="Wingdings" panose="05000000000000000000" pitchFamily="2" charset="2"/>
              </a:rPr>
              <a:t>ourse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Coursera</a:t>
            </a:r>
            <a:r>
              <a:rPr lang="en-US" dirty="0">
                <a:sym typeface="Wingdings" panose="05000000000000000000" pitchFamily="2" charset="2"/>
              </a:rPr>
              <a:t> (</a:t>
            </a:r>
            <a:r>
              <a:rPr lang="ko-KR" altLang="en-US" dirty="0">
                <a:sym typeface="Wingdings" panose="05000000000000000000" pitchFamily="2" charset="2"/>
              </a:rPr>
              <a:t>일리노이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펜실바니아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존스홉킨스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</a:p>
          <a:p>
            <a:pPr marL="457200" lvl="1" indent="0">
              <a:buNone/>
            </a:pPr>
            <a:r>
              <a:rPr lang="ko-KR" altLang="en-US" dirty="0">
                <a:sym typeface="Wingdings" panose="05000000000000000000" pitchFamily="2" charset="2"/>
              </a:rPr>
              <a:t>      미시간대학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스탠포드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en-US" dirty="0">
                <a:sym typeface="Wingdings" panose="05000000000000000000" pitchFamily="2" charset="2"/>
              </a:rPr>
              <a:t> U.C San Diego, </a:t>
            </a:r>
            <a:r>
              <a:rPr lang="ko-KR" altLang="en-US" dirty="0">
                <a:sym typeface="Wingdings" panose="05000000000000000000" pitchFamily="2" charset="2"/>
              </a:rPr>
              <a:t>듀크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</a:p>
          <a:p>
            <a:pPr marL="457200" lvl="1" indent="0">
              <a:buNone/>
            </a:pPr>
            <a:r>
              <a:rPr lang="ko-KR" altLang="en-US" dirty="0">
                <a:sym typeface="Wingdings" panose="05000000000000000000" pitchFamily="2" charset="2"/>
              </a:rPr>
              <a:t>      동경대학등 </a:t>
            </a:r>
            <a:r>
              <a:rPr lang="en-US" altLang="ko-KR" dirty="0">
                <a:sym typeface="Wingdings" panose="05000000000000000000" pitchFamily="2" charset="2"/>
              </a:rPr>
              <a:t>600</a:t>
            </a:r>
            <a:r>
              <a:rPr lang="ko-KR" altLang="en-US" dirty="0">
                <a:sym typeface="Wingdings" panose="05000000000000000000" pitchFamily="2" charset="2"/>
              </a:rPr>
              <a:t>여개 대학</a:t>
            </a:r>
            <a:r>
              <a:rPr lang="en-US" altLang="ko-KR" dirty="0">
                <a:sym typeface="Wingdings" panose="05000000000000000000" pitchFamily="2" charset="2"/>
              </a:rPr>
              <a:t>, 4500</a:t>
            </a:r>
            <a:r>
              <a:rPr lang="ko-KR" altLang="en-US" dirty="0">
                <a:sym typeface="Wingdings" panose="05000000000000000000" pitchFamily="2" charset="2"/>
              </a:rPr>
              <a:t>개 프로그램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</a:p>
          <a:p>
            <a:pPr marL="457200" lvl="1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 </a:t>
            </a:r>
            <a:r>
              <a:rPr lang="ko-KR" altLang="en-US" dirty="0">
                <a:sym typeface="Wingdings" panose="05000000000000000000" pitchFamily="2" charset="2"/>
              </a:rPr>
              <a:t>등록자수 </a:t>
            </a:r>
            <a:r>
              <a:rPr lang="en-US" altLang="ko-KR" dirty="0">
                <a:sym typeface="Wingdings" panose="05000000000000000000" pitchFamily="2" charset="2"/>
              </a:rPr>
              <a:t>3,500</a:t>
            </a:r>
            <a:r>
              <a:rPr lang="ko-KR" altLang="en-US" dirty="0">
                <a:sym typeface="Wingdings" panose="05000000000000000000" pitchFamily="2" charset="2"/>
              </a:rPr>
              <a:t>만명</a:t>
            </a:r>
            <a:endParaRPr lang="en-US" altLang="ko-KR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 Edx.org </a:t>
            </a:r>
            <a:r>
              <a:rPr lang="en-US" dirty="0">
                <a:sym typeface="Wingdings" panose="05000000000000000000" pitchFamily="2" charset="2"/>
              </a:rPr>
              <a:t>(MIT, Harvard, Microsoft, </a:t>
            </a:r>
            <a:r>
              <a:rPr lang="ko-KR" altLang="en-US" dirty="0">
                <a:sym typeface="Wingdings" panose="05000000000000000000" pitchFamily="2" charset="2"/>
              </a:rPr>
              <a:t>칼텍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</a:p>
          <a:p>
            <a:pPr marL="457200" lvl="1" indent="0">
              <a:buNone/>
            </a:pPr>
            <a:r>
              <a:rPr lang="ko-KR" altLang="en-US" dirty="0">
                <a:sym typeface="Wingdings" panose="05000000000000000000" pitchFamily="2" charset="2"/>
              </a:rPr>
              <a:t>                   브라운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코넬</a:t>
            </a:r>
            <a:r>
              <a:rPr lang="en-US" altLang="ko-KR" dirty="0">
                <a:sym typeface="Wingdings" panose="05000000000000000000" pitchFamily="2" charset="2"/>
              </a:rPr>
              <a:t>, U.C </a:t>
            </a:r>
            <a:r>
              <a:rPr lang="en-US" altLang="ko-KR" dirty="0" err="1">
                <a:sym typeface="Wingdings" panose="05000000000000000000" pitchFamily="2" charset="2"/>
              </a:rPr>
              <a:t>Berkely</a:t>
            </a:r>
            <a:r>
              <a:rPr lang="en-US" altLang="ko-KR" dirty="0">
                <a:sym typeface="Wingdings" panose="05000000000000000000" pitchFamily="2" charset="2"/>
              </a:rPr>
              <a:t> </a:t>
            </a:r>
            <a:r>
              <a:rPr lang="ko-KR" altLang="en-US" dirty="0">
                <a:sym typeface="Wingdings" panose="05000000000000000000" pitchFamily="2" charset="2"/>
              </a:rPr>
              <a:t>등</a:t>
            </a:r>
            <a:r>
              <a:rPr lang="en-US" altLang="ko-KR" dirty="0">
                <a:sym typeface="Wingdings" panose="05000000000000000000" pitchFamily="2" charset="2"/>
              </a:rPr>
              <a:t>)</a:t>
            </a:r>
          </a:p>
          <a:p>
            <a:pPr marL="457200" lvl="1" indent="0">
              <a:buNone/>
            </a:pPr>
            <a:endParaRPr lang="en-US" altLang="ko-KR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Udacity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en-US" altLang="ko-KR" dirty="0">
                <a:sym typeface="Wingdings" panose="05000000000000000000" pitchFamily="2" charset="2"/>
              </a:rPr>
              <a:t>(Google,</a:t>
            </a:r>
            <a:r>
              <a:rPr lang="ko-KR" altLang="en-US" dirty="0">
                <a:sym typeface="Wingdings" panose="05000000000000000000" pitchFamily="2" charset="2"/>
              </a:rPr>
              <a:t> 직업인 교육</a:t>
            </a:r>
            <a:r>
              <a:rPr lang="en-US" altLang="ko-KR" dirty="0">
                <a:sym typeface="Wingdings" panose="05000000000000000000" pitchFamily="2" charset="2"/>
              </a:rPr>
              <a:t>)</a:t>
            </a:r>
          </a:p>
          <a:p>
            <a:pPr marL="457200" lvl="1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   Self-driving car tech, machine learning, </a:t>
            </a:r>
          </a:p>
          <a:p>
            <a:pPr marL="457200" lvl="1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      data science, VR developer,</a:t>
            </a:r>
          </a:p>
          <a:p>
            <a:pPr marL="457200" lvl="1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       AI, robotics, digital marketer, </a:t>
            </a:r>
          </a:p>
          <a:p>
            <a:pPr marL="457200" lvl="1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     business analytics, programming basic</a:t>
            </a:r>
          </a:p>
          <a:p>
            <a:pPr marL="4572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      </a:t>
            </a:r>
            <a:endParaRPr lang="en-US" dirty="0"/>
          </a:p>
          <a:p>
            <a:endParaRPr lang="en-US" altLang="ko-KR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1EC85B8-BD67-420C-9766-FB74DB976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73" y="1986921"/>
            <a:ext cx="2128544" cy="24946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2AED1AB-AED8-403D-AFB8-7C049EC117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74" y="1033560"/>
            <a:ext cx="4163525" cy="3136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49B60C3-AEF2-409D-9E03-9906A3BD6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73" y="1400240"/>
            <a:ext cx="4163525" cy="5336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39E03BB-E6A6-430D-8C8D-42D3BEBE4F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154" y="1960161"/>
            <a:ext cx="1800784" cy="15143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1C4A3606-05B9-493B-B0BD-F2E5455011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144" y="3266832"/>
            <a:ext cx="2015281" cy="12146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57E3282-C0F4-46F9-B4CE-4CC8C13EB864}"/>
              </a:ext>
            </a:extLst>
          </p:cNvPr>
          <p:cNvSpPr txBox="1"/>
          <p:nvPr/>
        </p:nvSpPr>
        <p:spPr>
          <a:xfrm>
            <a:off x="5744912" y="2034834"/>
            <a:ext cx="775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C00FF"/>
                </a:solidFill>
              </a:rPr>
              <a:t>Edx.org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0E0FC34-1BCD-4ABD-9658-CFA627021766}"/>
              </a:ext>
            </a:extLst>
          </p:cNvPr>
          <p:cNvSpPr txBox="1"/>
          <p:nvPr/>
        </p:nvSpPr>
        <p:spPr>
          <a:xfrm>
            <a:off x="7637489" y="1666612"/>
            <a:ext cx="8394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CC00FF"/>
                </a:solidFill>
              </a:rPr>
              <a:t>Coursera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8F0A765-3227-4A8D-9BFB-62AA302FBF5A}"/>
              </a:ext>
            </a:extLst>
          </p:cNvPr>
          <p:cNvSpPr txBox="1"/>
          <p:nvPr/>
        </p:nvSpPr>
        <p:spPr>
          <a:xfrm>
            <a:off x="7764903" y="2184871"/>
            <a:ext cx="736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C00FF"/>
                </a:solidFill>
              </a:rPr>
              <a:t>Udacity</a:t>
            </a:r>
          </a:p>
        </p:txBody>
      </p:sp>
    </p:spTree>
    <p:extLst>
      <p:ext uri="{BB962C8B-B14F-4D97-AF65-F5344CB8AC3E}">
        <p14:creationId xmlns:p14="http://schemas.microsoft.com/office/powerpoint/2010/main" val="81451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9F7BDB-7861-4A95-B999-FDEDE9A2A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en-US" dirty="0">
                <a:solidFill>
                  <a:srgbClr val="FFFF00"/>
                </a:solidFill>
              </a:rPr>
              <a:t>Redefinition of learning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EDEAD4-101D-422E-A19B-161D2F2DC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99225"/>
            <a:ext cx="8229600" cy="3356044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rgbClr val="FFC000"/>
                </a:solidFill>
              </a:rPr>
              <a:t>Minerva School </a:t>
            </a:r>
            <a:r>
              <a:rPr lang="en-US" dirty="0"/>
              <a:t>: </a:t>
            </a:r>
            <a:r>
              <a:rPr lang="ko-KR" altLang="en-US" dirty="0"/>
              <a:t>하버드</a:t>
            </a:r>
            <a:r>
              <a:rPr lang="en-US" altLang="ko-KR" dirty="0"/>
              <a:t>, </a:t>
            </a:r>
            <a:r>
              <a:rPr lang="ko-KR" altLang="en-US" dirty="0"/>
              <a:t>예일</a:t>
            </a:r>
            <a:r>
              <a:rPr lang="en-US" altLang="ko-KR" dirty="0"/>
              <a:t>, </a:t>
            </a:r>
            <a:r>
              <a:rPr lang="ko-KR" altLang="en-US" dirty="0"/>
              <a:t>스탠포드보다 높은 경쟁률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ko-KR" altLang="en-US" dirty="0">
                <a:sym typeface="Wingdings" panose="05000000000000000000" pitchFamily="2" charset="2"/>
              </a:rPr>
              <a:t>모든 수업은 </a:t>
            </a:r>
            <a:r>
              <a:rPr lang="en-US" altLang="ko-KR" dirty="0">
                <a:sym typeface="Wingdings" panose="05000000000000000000" pitchFamily="2" charset="2"/>
              </a:rPr>
              <a:t>100% </a:t>
            </a:r>
            <a:r>
              <a:rPr lang="ko-KR" altLang="en-US" dirty="0">
                <a:sym typeface="Wingdings" panose="05000000000000000000" pitchFamily="2" charset="2"/>
              </a:rPr>
              <a:t>온라인</a:t>
            </a:r>
            <a:r>
              <a:rPr lang="en-US" dirty="0"/>
              <a:t> </a:t>
            </a:r>
          </a:p>
          <a:p>
            <a:pPr lvl="1"/>
            <a:r>
              <a:rPr lang="ko-KR" altLang="en-US" dirty="0"/>
              <a:t>전원 기숙사 생활 </a:t>
            </a:r>
            <a:endParaRPr lang="en-US" altLang="ko-KR" dirty="0"/>
          </a:p>
          <a:p>
            <a:pPr lvl="1"/>
            <a:r>
              <a:rPr lang="en-US" altLang="ko-KR" dirty="0"/>
              <a:t>1</a:t>
            </a:r>
            <a:r>
              <a:rPr lang="ko-KR" altLang="en-US" dirty="0"/>
              <a:t>학년 </a:t>
            </a:r>
            <a:r>
              <a:rPr lang="en-US" altLang="ko-KR" dirty="0"/>
              <a:t>: </a:t>
            </a:r>
            <a:r>
              <a:rPr lang="ko-KR" altLang="en-US" dirty="0"/>
              <a:t>샌프란시스코 </a:t>
            </a:r>
            <a:r>
              <a:rPr lang="en-US" altLang="ko-KR" dirty="0"/>
              <a:t>,  2</a:t>
            </a:r>
            <a:r>
              <a:rPr lang="ko-KR" altLang="en-US" dirty="0"/>
              <a:t>학년 </a:t>
            </a:r>
            <a:r>
              <a:rPr lang="en-US" altLang="ko-KR" dirty="0"/>
              <a:t>: </a:t>
            </a:r>
            <a:r>
              <a:rPr lang="ko-KR" altLang="en-US" dirty="0"/>
              <a:t>아르헨티나</a:t>
            </a:r>
            <a:r>
              <a:rPr lang="en-US" altLang="ko-KR" dirty="0"/>
              <a:t>, </a:t>
            </a:r>
            <a:r>
              <a:rPr lang="ko-KR" altLang="en-US" dirty="0"/>
              <a:t>독일 </a:t>
            </a:r>
            <a:endParaRPr lang="en-US" altLang="ko-KR" dirty="0"/>
          </a:p>
          <a:p>
            <a:pPr lvl="1"/>
            <a:r>
              <a:rPr lang="en-US" altLang="ko-KR" dirty="0"/>
              <a:t>3</a:t>
            </a:r>
            <a:r>
              <a:rPr lang="ko-KR" altLang="en-US" dirty="0"/>
              <a:t>학년 </a:t>
            </a:r>
            <a:r>
              <a:rPr lang="en-US" altLang="ko-KR" dirty="0"/>
              <a:t>: </a:t>
            </a:r>
            <a:r>
              <a:rPr lang="ko-KR" altLang="en-US" dirty="0"/>
              <a:t>인도</a:t>
            </a:r>
            <a:r>
              <a:rPr lang="en-US" altLang="ko-KR" dirty="0"/>
              <a:t>, </a:t>
            </a:r>
            <a:r>
              <a:rPr lang="ko-KR" altLang="en-US" dirty="0"/>
              <a:t>한국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en-US" altLang="ko-KR" dirty="0"/>
              <a:t>4</a:t>
            </a:r>
            <a:r>
              <a:rPr lang="ko-KR" altLang="en-US" dirty="0"/>
              <a:t>학년 </a:t>
            </a:r>
            <a:r>
              <a:rPr lang="en-US" altLang="ko-KR" dirty="0"/>
              <a:t>: </a:t>
            </a:r>
            <a:r>
              <a:rPr lang="ko-KR" altLang="en-US" dirty="0"/>
              <a:t>이스라엘</a:t>
            </a:r>
            <a:r>
              <a:rPr lang="en-US" altLang="ko-KR" dirty="0"/>
              <a:t>,</a:t>
            </a:r>
            <a:r>
              <a:rPr lang="ko-KR" altLang="en-US" dirty="0"/>
              <a:t>영국</a:t>
            </a:r>
            <a:endParaRPr lang="en-US" altLang="ko-KR" dirty="0"/>
          </a:p>
          <a:p>
            <a:pPr lvl="1"/>
            <a:r>
              <a:rPr lang="en-US" dirty="0"/>
              <a:t> </a:t>
            </a:r>
            <a:r>
              <a:rPr lang="ko-KR" altLang="en-US" dirty="0"/>
              <a:t>등록금 </a:t>
            </a:r>
            <a:r>
              <a:rPr lang="en-US" altLang="ko-KR" dirty="0"/>
              <a:t>: 1</a:t>
            </a:r>
            <a:r>
              <a:rPr lang="ko-KR" altLang="en-US" dirty="0"/>
              <a:t>만 </a:t>
            </a:r>
            <a:r>
              <a:rPr lang="en-US" altLang="ko-KR" dirty="0"/>
              <a:t>2</a:t>
            </a:r>
            <a:r>
              <a:rPr lang="ko-KR" altLang="en-US" dirty="0"/>
              <a:t>천달러</a:t>
            </a:r>
            <a:r>
              <a:rPr lang="en-US" altLang="ko-KR" dirty="0"/>
              <a:t> + </a:t>
            </a:r>
            <a:r>
              <a:rPr lang="ko-KR" altLang="en-US" dirty="0"/>
              <a:t>기숙사비 </a:t>
            </a:r>
            <a:r>
              <a:rPr lang="en-US" altLang="ko-KR" dirty="0"/>
              <a:t>+ </a:t>
            </a:r>
            <a:r>
              <a:rPr lang="ko-KR" altLang="en-US" dirty="0"/>
              <a:t>생활비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약 </a:t>
            </a:r>
            <a:r>
              <a:rPr lang="en-US" altLang="ko-KR" dirty="0">
                <a:sym typeface="Wingdings" panose="05000000000000000000" pitchFamily="2" charset="2"/>
              </a:rPr>
              <a:t>3</a:t>
            </a:r>
            <a:r>
              <a:rPr lang="ko-KR" altLang="en-US" dirty="0">
                <a:sym typeface="Wingdings" panose="05000000000000000000" pitchFamily="2" charset="2"/>
              </a:rPr>
              <a:t>만불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ko-KR" altLang="en-US" b="1" dirty="0">
                <a:solidFill>
                  <a:srgbClr val="FFC000"/>
                </a:solidFill>
                <a:sym typeface="Wingdings" panose="05000000000000000000" pitchFamily="2" charset="2"/>
              </a:rPr>
              <a:t>에듀클리퍼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en-US" altLang="ko-KR" dirty="0">
                <a:sym typeface="Wingdings" panose="05000000000000000000" pitchFamily="2" charset="2"/>
              </a:rPr>
              <a:t>(</a:t>
            </a:r>
            <a:r>
              <a:rPr lang="en-US" altLang="ko-KR" dirty="0" err="1">
                <a:sym typeface="Wingdings" panose="05000000000000000000" pitchFamily="2" charset="2"/>
              </a:rPr>
              <a:t>educlipper</a:t>
            </a:r>
            <a:r>
              <a:rPr lang="en-US" altLang="ko-KR" dirty="0">
                <a:sym typeface="Wingdings" panose="05000000000000000000" pitchFamily="2" charset="2"/>
              </a:rPr>
              <a:t>) : </a:t>
            </a:r>
            <a:r>
              <a:rPr lang="ko-KR" altLang="en-US" dirty="0">
                <a:sym typeface="Wingdings" panose="05000000000000000000" pitchFamily="2" charset="2"/>
              </a:rPr>
              <a:t>교육 콘텐츠 </a:t>
            </a:r>
            <a:r>
              <a:rPr lang="en-US" altLang="ko-KR" dirty="0">
                <a:sym typeface="Wingdings" panose="05000000000000000000" pitchFamily="2" charset="2"/>
              </a:rPr>
              <a:t>share</a:t>
            </a:r>
          </a:p>
          <a:p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olidFill>
                  <a:srgbClr val="FFC000"/>
                </a:solidFill>
                <a:sym typeface="Wingdings" panose="05000000000000000000" pitchFamily="2" charset="2"/>
              </a:rPr>
              <a:t>Udemy</a:t>
            </a:r>
            <a:r>
              <a:rPr lang="en-US" dirty="0">
                <a:sym typeface="Wingdings" panose="05000000000000000000" pitchFamily="2" charset="2"/>
              </a:rPr>
              <a:t> : 55,000 course,</a:t>
            </a:r>
          </a:p>
          <a:p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olidFill>
                  <a:srgbClr val="FFC000"/>
                </a:solidFill>
                <a:sym typeface="Wingdings" panose="05000000000000000000" pitchFamily="2" charset="2"/>
              </a:rPr>
              <a:t>702010 </a:t>
            </a:r>
            <a:r>
              <a:rPr lang="ko-KR" altLang="en-US" b="1" dirty="0">
                <a:solidFill>
                  <a:srgbClr val="FFC000"/>
                </a:solidFill>
                <a:sym typeface="Wingdings" panose="05000000000000000000" pitchFamily="2" charset="2"/>
              </a:rPr>
              <a:t>모델 </a:t>
            </a:r>
            <a:r>
              <a:rPr lang="en-US" altLang="ko-KR" dirty="0">
                <a:sym typeface="Wingdings" panose="05000000000000000000" pitchFamily="2" charset="2"/>
              </a:rPr>
              <a:t>: 10% </a:t>
            </a:r>
            <a:r>
              <a:rPr lang="ko-KR" altLang="en-US" dirty="0">
                <a:sym typeface="Wingdings" panose="05000000000000000000" pitchFamily="2" charset="2"/>
              </a:rPr>
              <a:t>교육</a:t>
            </a:r>
            <a:r>
              <a:rPr lang="en-US" altLang="ko-KR" dirty="0">
                <a:sym typeface="Wingdings" panose="05000000000000000000" pitchFamily="2" charset="2"/>
              </a:rPr>
              <a:t>, 20% </a:t>
            </a:r>
            <a:r>
              <a:rPr lang="ko-KR" altLang="en-US" dirty="0">
                <a:sym typeface="Wingdings" panose="05000000000000000000" pitchFamily="2" charset="2"/>
              </a:rPr>
              <a:t>타인과의 대화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코칭</a:t>
            </a:r>
            <a:r>
              <a:rPr lang="en-US" altLang="ko-KR" dirty="0">
                <a:sym typeface="Wingdings" panose="05000000000000000000" pitchFamily="2" charset="2"/>
              </a:rPr>
              <a:t>, 70% </a:t>
            </a:r>
            <a:r>
              <a:rPr lang="ko-KR" altLang="en-US" dirty="0">
                <a:sym typeface="Wingdings" panose="05000000000000000000" pitchFamily="2" charset="2"/>
              </a:rPr>
              <a:t>실제 경험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16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9FCCBE-8AC3-4331-9A33-4807E61F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</a:t>
            </a:r>
            <a:r>
              <a:rPr lang="en-US" dirty="0">
                <a:solidFill>
                  <a:srgbClr val="FFFF00"/>
                </a:solidFill>
              </a:rPr>
              <a:t>Personalized learning </a:t>
            </a:r>
            <a:r>
              <a:rPr lang="en-US" dirty="0"/>
              <a:t>(</a:t>
            </a:r>
            <a:r>
              <a:rPr lang="ko-KR" altLang="en-US" dirty="0">
                <a:solidFill>
                  <a:srgbClr val="FFFF00"/>
                </a:solidFill>
              </a:rPr>
              <a:t>맞춤형 학습</a:t>
            </a:r>
            <a:r>
              <a:rPr lang="en-US" altLang="ko-KR" dirty="0">
                <a:solidFill>
                  <a:srgbClr val="FFFF00"/>
                </a:solidFill>
              </a:rPr>
              <a:t>)</a:t>
            </a:r>
            <a:br>
              <a:rPr lang="en-US" altLang="ko-KR" dirty="0">
                <a:solidFill>
                  <a:srgbClr val="FFFF00"/>
                </a:solidFill>
              </a:rPr>
            </a:br>
            <a:r>
              <a:rPr lang="en-US" altLang="ko-KR" dirty="0">
                <a:solidFill>
                  <a:srgbClr val="FFFF00"/>
                </a:solidFill>
              </a:rPr>
              <a:t>   </a:t>
            </a:r>
            <a:r>
              <a:rPr lang="ko-KR" altLang="en-US" dirty="0">
                <a:solidFill>
                  <a:srgbClr val="FFFF00"/>
                </a:solidFill>
              </a:rPr>
              <a:t> </a:t>
            </a:r>
            <a:r>
              <a:rPr lang="en-US" altLang="ko-KR" sz="2000" dirty="0">
                <a:solidFill>
                  <a:srgbClr val="FFFF00"/>
                </a:solidFill>
              </a:rPr>
              <a:t>– </a:t>
            </a:r>
            <a:r>
              <a:rPr lang="ko-KR" altLang="en-US" sz="2000" dirty="0">
                <a:solidFill>
                  <a:srgbClr val="FFFF00"/>
                </a:solidFill>
              </a:rPr>
              <a:t>코칭이지 티칭이 아니다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ACCEDF-512B-404B-BD55-F8FD7C7FC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2656"/>
            <a:ext cx="8229600" cy="3255117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rgbClr val="FFFF00"/>
                </a:solidFill>
              </a:rPr>
              <a:t>Alt School </a:t>
            </a:r>
            <a:r>
              <a:rPr lang="en-US" dirty="0"/>
              <a:t>(not one-size-fits-all)  - </a:t>
            </a:r>
            <a:r>
              <a:rPr lang="ko-KR" altLang="en-US" sz="1600" dirty="0"/>
              <a:t>개인별 학습계획</a:t>
            </a:r>
            <a:endParaRPr lang="en-US" sz="1600" dirty="0"/>
          </a:p>
          <a:p>
            <a:r>
              <a:rPr lang="ko-KR" altLang="en-US" b="1" dirty="0">
                <a:solidFill>
                  <a:srgbClr val="FFFF00"/>
                </a:solidFill>
              </a:rPr>
              <a:t>로봇 교사</a:t>
            </a:r>
            <a:endParaRPr lang="en-US" altLang="ko-KR" b="1" dirty="0">
              <a:solidFill>
                <a:srgbClr val="FFFF00"/>
              </a:solidFill>
            </a:endParaRPr>
          </a:p>
          <a:p>
            <a:pPr lvl="1"/>
            <a:r>
              <a:rPr lang="ko-KR" altLang="en-US" sz="1500" dirty="0"/>
              <a:t>전 세계 학생 </a:t>
            </a:r>
            <a:r>
              <a:rPr lang="en-US" altLang="ko-KR" sz="1500" dirty="0"/>
              <a:t>70%, </a:t>
            </a:r>
            <a:r>
              <a:rPr lang="ko-KR" altLang="en-US" sz="1500" dirty="0"/>
              <a:t>디지털 아바타에게 수업을 듣는다</a:t>
            </a:r>
            <a:endParaRPr lang="en-US" altLang="ko-KR" sz="1500" dirty="0"/>
          </a:p>
          <a:p>
            <a:pPr lvl="1"/>
            <a:r>
              <a:rPr lang="en-US" sz="1500" dirty="0"/>
              <a:t>100</a:t>
            </a:r>
            <a:r>
              <a:rPr lang="ko-KR" altLang="en-US" sz="1500" dirty="0"/>
              <a:t>개 이상의 언어를 가르치고 학습자의 </a:t>
            </a:r>
            <a:endParaRPr lang="en-US" altLang="ko-KR" sz="1500" dirty="0"/>
          </a:p>
          <a:p>
            <a:pPr marL="400050" lvl="1" indent="0">
              <a:buNone/>
            </a:pPr>
            <a:r>
              <a:rPr lang="en-US" altLang="ko-KR" sz="1500" dirty="0"/>
              <a:t>      </a:t>
            </a:r>
            <a:r>
              <a:rPr lang="ko-KR" altLang="en-US" sz="1500" b="1" u="sng" dirty="0">
                <a:solidFill>
                  <a:srgbClr val="FFFF00"/>
                </a:solidFill>
              </a:rPr>
              <a:t>성취도와 목표에 </a:t>
            </a:r>
            <a:r>
              <a:rPr lang="ko-KR" altLang="en-US" sz="1500" dirty="0"/>
              <a:t>따라 교육 콘텐츠를 수정할 </a:t>
            </a:r>
            <a:endParaRPr lang="en-US" altLang="ko-KR" sz="1500" dirty="0"/>
          </a:p>
          <a:p>
            <a:pPr marL="400050" lvl="1" indent="0">
              <a:buNone/>
            </a:pPr>
            <a:r>
              <a:rPr lang="ko-KR" altLang="en-US" sz="1500" dirty="0"/>
              <a:t>      수 있다</a:t>
            </a:r>
            <a:r>
              <a:rPr lang="en-US" altLang="ko-KR" sz="1500" dirty="0"/>
              <a:t>.  2030</a:t>
            </a:r>
            <a:r>
              <a:rPr lang="ko-KR" altLang="en-US" sz="1500" dirty="0"/>
              <a:t>년 아바타의 인기가 치솟을 </a:t>
            </a:r>
            <a:endParaRPr lang="en-US" altLang="ko-KR" sz="1500" dirty="0"/>
          </a:p>
          <a:p>
            <a:pPr marL="457200" lvl="1" indent="0">
              <a:buNone/>
            </a:pPr>
            <a:r>
              <a:rPr lang="ko-KR" altLang="en-US" sz="1500" dirty="0"/>
              <a:t>      것이다</a:t>
            </a:r>
            <a:r>
              <a:rPr lang="en-US" altLang="ko-KR" sz="1500" dirty="0">
                <a:sym typeface="Wingdings" panose="05000000000000000000" pitchFamily="2" charset="2"/>
              </a:rPr>
              <a:t></a:t>
            </a:r>
            <a:r>
              <a:rPr lang="en-US" altLang="ko-KR" sz="1500" dirty="0"/>
              <a:t> </a:t>
            </a:r>
            <a:r>
              <a:rPr lang="ko-KR" altLang="en-US" sz="1500" dirty="0"/>
              <a:t>제임스 캔턴</a:t>
            </a:r>
            <a:r>
              <a:rPr lang="en-US" altLang="ko-KR" sz="1500" dirty="0"/>
              <a:t>, </a:t>
            </a:r>
            <a:r>
              <a:rPr lang="ko-KR" altLang="en-US" sz="1500" dirty="0"/>
              <a:t>퓨처 스마트</a:t>
            </a:r>
            <a:endParaRPr lang="en-US" dirty="0"/>
          </a:p>
          <a:p>
            <a:pPr lvl="1"/>
            <a:r>
              <a:rPr lang="ko-KR" altLang="en-US" sz="1400" dirty="0"/>
              <a:t>로봇 교사의 도움으로 </a:t>
            </a:r>
            <a:r>
              <a:rPr lang="en-US" altLang="ko-KR" sz="1400" dirty="0"/>
              <a:t>1:1 </a:t>
            </a:r>
            <a:r>
              <a:rPr lang="ko-KR" altLang="en-US" sz="1400" dirty="0"/>
              <a:t>티칭이 </a:t>
            </a:r>
            <a:endParaRPr lang="en-US" altLang="ko-KR" sz="1400" dirty="0"/>
          </a:p>
          <a:p>
            <a:pPr marL="400050" lvl="1" indent="0">
              <a:buNone/>
            </a:pPr>
            <a:r>
              <a:rPr lang="ko-KR" altLang="en-US" sz="1400" dirty="0"/>
              <a:t>      가능하게 된다 </a:t>
            </a:r>
            <a:r>
              <a:rPr lang="en-US" altLang="ko-KR" sz="1400" dirty="0">
                <a:sym typeface="Wingdings" panose="05000000000000000000" pitchFamily="2" charset="2"/>
              </a:rPr>
              <a:t> </a:t>
            </a:r>
            <a:r>
              <a:rPr lang="ko-KR" altLang="en-US" sz="1400" dirty="0"/>
              <a:t>토마스 프레이</a:t>
            </a:r>
            <a:endParaRPr lang="en-US" altLang="ko-KR" sz="1400" dirty="0"/>
          </a:p>
          <a:p>
            <a:pPr marL="400050" lvl="1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인공지능 툴 </a:t>
            </a:r>
            <a:r>
              <a:rPr lang="en-US" altLang="ko-KR" sz="1400" dirty="0"/>
              <a:t>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AEEA5CF-10BB-41C8-8DC3-143F85507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971" y="523695"/>
            <a:ext cx="2830505" cy="2182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761CF10-2553-4AA3-A96E-F311BAF058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944" y="3002245"/>
            <a:ext cx="2374532" cy="14455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4EAA38C-4303-411C-84C1-BF2E04969B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223" y="2970989"/>
            <a:ext cx="1969045" cy="14767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0363322-A857-4425-A7EB-C7D4DBD96119}"/>
              </a:ext>
            </a:extLst>
          </p:cNvPr>
          <p:cNvSpPr txBox="1"/>
          <p:nvPr/>
        </p:nvSpPr>
        <p:spPr>
          <a:xfrm>
            <a:off x="4572000" y="2743207"/>
            <a:ext cx="1291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FFFF00"/>
                </a:solidFill>
              </a:rPr>
              <a:t>조지아텍 조교</a:t>
            </a:r>
            <a:endParaRPr lang="en-US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24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7C1A90-B5EA-4CD4-9A29-9AB153D6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</a:t>
            </a:r>
            <a:r>
              <a:rPr lang="ko-KR" altLang="en-US" sz="2000" dirty="0">
                <a:solidFill>
                  <a:srgbClr val="FFFF00"/>
                </a:solidFill>
              </a:rPr>
              <a:t>교육에 </a:t>
            </a:r>
            <a:r>
              <a:rPr lang="en-US" altLang="ko-KR" sz="2000" dirty="0">
                <a:solidFill>
                  <a:srgbClr val="FFFF00"/>
                </a:solidFill>
              </a:rPr>
              <a:t>VR, AR,</a:t>
            </a:r>
            <a:r>
              <a:rPr lang="ko-KR" altLang="en-US" sz="2000" dirty="0">
                <a:solidFill>
                  <a:srgbClr val="FFFF00"/>
                </a:solidFill>
              </a:rPr>
              <a:t>홀로그램</a:t>
            </a:r>
            <a:r>
              <a:rPr lang="en-US" altLang="ko-KR" sz="2000" dirty="0">
                <a:solidFill>
                  <a:srgbClr val="FFFF00"/>
                </a:solidFill>
              </a:rPr>
              <a:t>,</a:t>
            </a:r>
            <a:br>
              <a:rPr lang="en-US" altLang="ko-KR" sz="2000" dirty="0">
                <a:solidFill>
                  <a:srgbClr val="FFFF00"/>
                </a:solidFill>
              </a:rPr>
            </a:br>
            <a:r>
              <a:rPr lang="en-US" altLang="ko-KR" sz="2000" dirty="0">
                <a:solidFill>
                  <a:srgbClr val="FFFF00"/>
                </a:solidFill>
              </a:rPr>
              <a:t>    </a:t>
            </a:r>
            <a:r>
              <a:rPr lang="ko-KR" altLang="en-US" sz="2000" dirty="0">
                <a:solidFill>
                  <a:srgbClr val="FFFF00"/>
                </a:solidFill>
              </a:rPr>
              <a:t>인공지능 도입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D708F5-B758-44B8-A42B-82F7AD3CB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rgbClr val="FFFF00"/>
                </a:solidFill>
              </a:rPr>
              <a:t>Eon Reality </a:t>
            </a:r>
            <a:r>
              <a:rPr lang="en-US" dirty="0"/>
              <a:t>: 8,000</a:t>
            </a:r>
            <a:r>
              <a:rPr lang="ko-KR" altLang="en-US" dirty="0"/>
              <a:t>개 앱</a:t>
            </a:r>
            <a:r>
              <a:rPr lang="en-US" altLang="ko-KR" dirty="0"/>
              <a:t>, 4</a:t>
            </a:r>
            <a:r>
              <a:rPr lang="ko-KR" altLang="en-US" dirty="0"/>
              <a:t>천만 이상이 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    사용</a:t>
            </a:r>
            <a:endParaRPr lang="en-US" dirty="0"/>
          </a:p>
          <a:p>
            <a:r>
              <a:rPr lang="en-US" dirty="0"/>
              <a:t> Google Expedition Pioneer : </a:t>
            </a:r>
            <a:r>
              <a:rPr lang="ko-KR" altLang="en-US" dirty="0"/>
              <a:t>만리장성</a:t>
            </a:r>
            <a:r>
              <a:rPr lang="en-US" altLang="ko-KR" dirty="0"/>
              <a:t>, </a:t>
            </a:r>
            <a:r>
              <a:rPr lang="ko-KR" altLang="en-US" dirty="0"/>
              <a:t>해저</a:t>
            </a:r>
            <a:r>
              <a:rPr lang="en-US" altLang="ko-KR" dirty="0"/>
              <a:t>, </a:t>
            </a:r>
          </a:p>
          <a:p>
            <a:pPr marL="0" indent="0">
              <a:buNone/>
            </a:pPr>
            <a:r>
              <a:rPr lang="en-US" altLang="ko-KR" dirty="0"/>
              <a:t>       </a:t>
            </a:r>
            <a:r>
              <a:rPr lang="ko-KR" altLang="en-US" dirty="0"/>
              <a:t>인체해부</a:t>
            </a:r>
            <a:endParaRPr lang="en-US" dirty="0"/>
          </a:p>
          <a:p>
            <a:r>
              <a:rPr lang="en-US" dirty="0"/>
              <a:t> </a:t>
            </a:r>
            <a:r>
              <a:rPr lang="ko-KR" altLang="en-US" dirty="0">
                <a:solidFill>
                  <a:srgbClr val="FFFF00"/>
                </a:solidFill>
              </a:rPr>
              <a:t>뽀로로 스케치팝 </a:t>
            </a:r>
            <a:r>
              <a:rPr lang="en-US" altLang="ko-KR" dirty="0"/>
              <a:t>: </a:t>
            </a:r>
            <a:r>
              <a:rPr lang="ko-KR" altLang="en-US" dirty="0"/>
              <a:t>색칠하면 살아움직임</a:t>
            </a:r>
            <a:endParaRPr lang="en-US" altLang="ko-KR" dirty="0"/>
          </a:p>
          <a:p>
            <a:r>
              <a:rPr lang="en-US" dirty="0"/>
              <a:t> </a:t>
            </a:r>
            <a:r>
              <a:rPr lang="ko-KR" altLang="en-US" dirty="0">
                <a:solidFill>
                  <a:srgbClr val="FFFF00"/>
                </a:solidFill>
              </a:rPr>
              <a:t>퀴버비젼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색칠공부 앱</a:t>
            </a:r>
            <a:endParaRPr lang="en-US" altLang="ko-KR" dirty="0"/>
          </a:p>
          <a:p>
            <a:r>
              <a:rPr lang="en-US" dirty="0"/>
              <a:t> </a:t>
            </a:r>
            <a:r>
              <a:rPr lang="ko-KR" altLang="en-US" dirty="0">
                <a:solidFill>
                  <a:srgbClr val="FFFF00"/>
                </a:solidFill>
              </a:rPr>
              <a:t>사이언스 </a:t>
            </a:r>
            <a:r>
              <a:rPr lang="en-US" altLang="ko-KR" dirty="0">
                <a:solidFill>
                  <a:srgbClr val="FFFF00"/>
                </a:solidFill>
              </a:rPr>
              <a:t>AR </a:t>
            </a:r>
            <a:r>
              <a:rPr lang="en-US" altLang="ko-KR" dirty="0"/>
              <a:t>: </a:t>
            </a:r>
            <a:r>
              <a:rPr lang="ko-KR" altLang="en-US" dirty="0"/>
              <a:t>생물학</a:t>
            </a:r>
            <a:r>
              <a:rPr lang="en-US" altLang="ko-KR" dirty="0"/>
              <a:t>, </a:t>
            </a:r>
            <a:r>
              <a:rPr lang="ko-KR" altLang="en-US" dirty="0"/>
              <a:t>지구과학</a:t>
            </a:r>
            <a:r>
              <a:rPr lang="en-US" altLang="ko-KR" dirty="0"/>
              <a:t>, </a:t>
            </a:r>
            <a:r>
              <a:rPr lang="ko-KR" altLang="en-US" dirty="0"/>
              <a:t>지리학</a:t>
            </a:r>
            <a:r>
              <a:rPr lang="en-US" altLang="ko-KR" dirty="0"/>
              <a:t>,</a:t>
            </a:r>
          </a:p>
          <a:p>
            <a:pPr marL="0" indent="0">
              <a:buNone/>
            </a:pPr>
            <a:r>
              <a:rPr lang="en-US" altLang="ko-KR" dirty="0"/>
              <a:t>       </a:t>
            </a:r>
            <a:r>
              <a:rPr lang="ko-KR" altLang="en-US" dirty="0"/>
              <a:t>천문학</a:t>
            </a:r>
            <a:endParaRPr lang="en-US" altLang="ko-KR" dirty="0"/>
          </a:p>
          <a:p>
            <a:r>
              <a:rPr lang="en-US" altLang="ko-KR" dirty="0"/>
              <a:t> </a:t>
            </a:r>
            <a:r>
              <a:rPr lang="en-US" dirty="0">
                <a:solidFill>
                  <a:srgbClr val="FFFF00"/>
                </a:solidFill>
              </a:rPr>
              <a:t>Layer</a:t>
            </a:r>
            <a:r>
              <a:rPr lang="ko-KR" altLang="en-US" dirty="0">
                <a:solidFill>
                  <a:srgbClr val="FFFF00"/>
                </a:solidFill>
              </a:rPr>
              <a:t> </a:t>
            </a:r>
            <a:r>
              <a:rPr lang="en-US" altLang="ko-KR" dirty="0">
                <a:solidFill>
                  <a:srgbClr val="FFFF00"/>
                </a:solidFill>
              </a:rPr>
              <a:t>Reality</a:t>
            </a:r>
            <a:r>
              <a:rPr lang="ko-KR" altLang="en-US" dirty="0">
                <a:solidFill>
                  <a:srgbClr val="FFFF00"/>
                </a:solidFill>
              </a:rPr>
              <a:t> </a:t>
            </a:r>
            <a:r>
              <a:rPr lang="en-US" altLang="ko-KR" dirty="0">
                <a:solidFill>
                  <a:srgbClr val="FFFF00"/>
                </a:solidFill>
              </a:rPr>
              <a:t>App</a:t>
            </a:r>
            <a:r>
              <a:rPr lang="ko-KR" altLang="en-US" dirty="0">
                <a:solidFill>
                  <a:srgbClr val="FFFF00"/>
                </a:solidFill>
              </a:rPr>
              <a:t> </a:t>
            </a:r>
            <a:r>
              <a:rPr lang="en-US" altLang="ko-KR" dirty="0"/>
              <a:t>:</a:t>
            </a:r>
            <a:r>
              <a:rPr lang="ko-KR" altLang="en-US" dirty="0"/>
              <a:t> 서로 다른 시대의 실상</a:t>
            </a:r>
            <a:r>
              <a:rPr lang="en-US" altLang="ko-KR" dirty="0"/>
              <a:t>,</a:t>
            </a:r>
          </a:p>
          <a:p>
            <a:pPr marL="0" indent="0">
              <a:buNone/>
            </a:pPr>
            <a:r>
              <a:rPr lang="en-US" altLang="ko-KR" dirty="0"/>
              <a:t>       </a:t>
            </a:r>
            <a:r>
              <a:rPr lang="ko-KR" altLang="en-US" dirty="0"/>
              <a:t>예</a:t>
            </a:r>
            <a:r>
              <a:rPr lang="en-US" altLang="ko-KR" dirty="0"/>
              <a:t>, </a:t>
            </a:r>
            <a:r>
              <a:rPr lang="ko-KR" altLang="en-US" dirty="0"/>
              <a:t>과거의 경복궁과 지금의 경복궁</a:t>
            </a:r>
            <a:endParaRPr lang="en-US" altLang="ko-KR" dirty="0"/>
          </a:p>
          <a:p>
            <a:pPr marL="0" indent="0">
              <a:buNone/>
            </a:pPr>
            <a:r>
              <a:rPr lang="en-US" dirty="0"/>
              <a:t> *    </a:t>
            </a:r>
            <a:r>
              <a:rPr lang="ko-KR" altLang="en-US" dirty="0">
                <a:solidFill>
                  <a:srgbClr val="FFFF00"/>
                </a:solidFill>
              </a:rPr>
              <a:t>텔레프레젠스</a:t>
            </a:r>
            <a:r>
              <a:rPr lang="en-US" altLang="ko-KR" dirty="0">
                <a:solidFill>
                  <a:srgbClr val="FFFF00"/>
                </a:solidFill>
              </a:rPr>
              <a:t>, </a:t>
            </a:r>
            <a:r>
              <a:rPr lang="ko-KR" altLang="en-US" dirty="0">
                <a:solidFill>
                  <a:srgbClr val="FFFF00"/>
                </a:solidFill>
              </a:rPr>
              <a:t>홀로그램 </a:t>
            </a:r>
            <a:r>
              <a:rPr lang="en-US" altLang="ko-KR" dirty="0"/>
              <a:t>: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6DFA2D8-39AF-40FA-A2D4-B53E31F6FC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721" y="616707"/>
            <a:ext cx="1654079" cy="10659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2390B12-53DC-45D3-B10E-F2FC2A1FFF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716" y="550632"/>
            <a:ext cx="1853091" cy="11912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0BA0C6E-D7DF-410B-B727-BA28E09596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500" y="1741905"/>
            <a:ext cx="2511199" cy="12310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141A745-820C-47DD-B162-8E4BA67E62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264" y="3061814"/>
            <a:ext cx="1748991" cy="14230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05136E9-3CE0-4F79-9B4E-27461657B0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057" y="3032194"/>
            <a:ext cx="2256188" cy="142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1E87B8-81AE-4000-9D6F-C8FDFEEC5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</a:t>
            </a:r>
            <a:r>
              <a:rPr lang="en-US" dirty="0">
                <a:solidFill>
                  <a:srgbClr val="FFFF00"/>
                </a:solidFill>
              </a:rPr>
              <a:t>Micro College – Nano Degree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E4BAFD-65C5-482F-8B52-233E34658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4</a:t>
            </a:r>
            <a:r>
              <a:rPr lang="ko-KR" altLang="en-US" dirty="0"/>
              <a:t>년짜리 코스로는 더 이상 빠른 변화를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 </a:t>
            </a:r>
            <a:r>
              <a:rPr lang="ko-KR" altLang="en-US" dirty="0"/>
              <a:t> 따라갈 수 없음</a:t>
            </a:r>
            <a:endParaRPr lang="en-US" altLang="ko-KR" dirty="0"/>
          </a:p>
          <a:p>
            <a:pPr lvl="1"/>
            <a:r>
              <a:rPr lang="en-US" dirty="0"/>
              <a:t> </a:t>
            </a:r>
            <a:r>
              <a:rPr lang="en-US" dirty="0" err="1"/>
              <a:t>Davinci</a:t>
            </a:r>
            <a:r>
              <a:rPr lang="en-US" dirty="0"/>
              <a:t> Coders : Cyber Security, </a:t>
            </a:r>
          </a:p>
          <a:p>
            <a:pPr marL="457200" lvl="1" indent="0">
              <a:buNone/>
            </a:pPr>
            <a:r>
              <a:rPr lang="en-US" dirty="0"/>
              <a:t>     Web Development, Game Development</a:t>
            </a:r>
          </a:p>
          <a:p>
            <a:pPr lvl="1"/>
            <a:r>
              <a:rPr lang="en-US" dirty="0"/>
              <a:t> Udacity</a:t>
            </a:r>
          </a:p>
          <a:p>
            <a:pPr lvl="1"/>
            <a:r>
              <a:rPr lang="en-US" dirty="0"/>
              <a:t> </a:t>
            </a:r>
            <a:r>
              <a:rPr lang="ko-KR" altLang="en-US" dirty="0"/>
              <a:t>에콜 </a:t>
            </a:r>
            <a:r>
              <a:rPr lang="en-US" altLang="ko-KR" dirty="0"/>
              <a:t>42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1BE13F4-B432-41F0-9109-4D99016A0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382" y="1321893"/>
            <a:ext cx="3545027" cy="3011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9C71BC5-FF2E-4647-93A2-E245BA3F5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926" y="2536751"/>
            <a:ext cx="2696627" cy="17967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1330EEA-33CA-4C3F-BBE5-63D757CC7C1C}"/>
              </a:ext>
            </a:extLst>
          </p:cNvPr>
          <p:cNvSpPr txBox="1"/>
          <p:nvPr/>
        </p:nvSpPr>
        <p:spPr>
          <a:xfrm>
            <a:off x="5624946" y="1034473"/>
            <a:ext cx="1717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Nano Degree</a:t>
            </a:r>
          </a:p>
        </p:txBody>
      </p:sp>
    </p:spTree>
    <p:extLst>
      <p:ext uri="{BB962C8B-B14F-4D97-AF65-F5344CB8AC3E}">
        <p14:creationId xmlns:p14="http://schemas.microsoft.com/office/powerpoint/2010/main" val="191009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7CA2A5-4C57-49CF-83A4-DB93F2DBB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</a:t>
            </a:r>
            <a:r>
              <a:rPr lang="en-US" dirty="0">
                <a:solidFill>
                  <a:srgbClr val="FFFF00"/>
                </a:solidFill>
              </a:rPr>
              <a:t>Mobile Learning, Game</a:t>
            </a:r>
            <a:r>
              <a:rPr lang="ko-KR" altLang="en-US" dirty="0">
                <a:solidFill>
                  <a:srgbClr val="FFFF00"/>
                </a:solidFill>
              </a:rPr>
              <a:t> </a:t>
            </a:r>
            <a:r>
              <a:rPr lang="en-US" altLang="ko-KR" dirty="0">
                <a:solidFill>
                  <a:srgbClr val="FFFF00"/>
                </a:solidFill>
              </a:rPr>
              <a:t>Learning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F451C5-24E1-4F10-8751-2FBDB09C7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ko-KR" altLang="en-US" dirty="0"/>
              <a:t>컴퓨터 없이 모바일로만 인터넷에 접속해서 모든 일상을 처리하는 모바일 뿐인 세상이 온다 </a:t>
            </a:r>
            <a:r>
              <a:rPr lang="en-US" altLang="ko-KR" dirty="0"/>
              <a:t>– </a:t>
            </a:r>
            <a:r>
              <a:rPr lang="ko-KR" altLang="en-US" dirty="0"/>
              <a:t>에릭 슈미트 구글 회장</a:t>
            </a:r>
            <a:endParaRPr lang="en-US" altLang="ko-KR" dirty="0"/>
          </a:p>
          <a:p>
            <a:r>
              <a:rPr lang="en-US" dirty="0"/>
              <a:t> </a:t>
            </a:r>
            <a:r>
              <a:rPr lang="ko-KR" altLang="en-US" dirty="0"/>
              <a:t>학습콘텐츠 분량이 짧아야 함</a:t>
            </a:r>
            <a:endParaRPr lang="en-US" altLang="ko-KR" dirty="0"/>
          </a:p>
          <a:p>
            <a:r>
              <a:rPr lang="en-US" dirty="0"/>
              <a:t> </a:t>
            </a:r>
            <a:r>
              <a:rPr lang="ko-KR" altLang="en-US" dirty="0"/>
              <a:t>학습콘텐츠는 단순하고 간결해야 함</a:t>
            </a:r>
            <a:endParaRPr lang="en-US" altLang="ko-KR" dirty="0"/>
          </a:p>
          <a:p>
            <a:r>
              <a:rPr lang="en-US" dirty="0"/>
              <a:t> </a:t>
            </a:r>
            <a:r>
              <a:rPr lang="ko-KR" altLang="en-US" dirty="0"/>
              <a:t>구체적이고 명확하게</a:t>
            </a:r>
            <a:r>
              <a:rPr lang="en-US" altLang="ko-KR" dirty="0"/>
              <a:t>..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5EE15EA-B23B-4418-B294-2129DC944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982" y="2673168"/>
            <a:ext cx="3424818" cy="1782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6A3788D-F548-414B-9CC6-04C1640DFF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248" y="2730330"/>
            <a:ext cx="2632351" cy="17536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936D419-D486-4CCA-ACA3-A02B339C1F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7" y="2838654"/>
            <a:ext cx="2735806" cy="161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7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BE5CC4D-B84A-4B53-B898-3E7896E2D9C7}"/>
              </a:ext>
            </a:extLst>
          </p:cNvPr>
          <p:cNvSpPr txBox="1"/>
          <p:nvPr/>
        </p:nvSpPr>
        <p:spPr>
          <a:xfrm>
            <a:off x="2077375" y="1837677"/>
            <a:ext cx="5237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FFFF00"/>
                </a:solidFill>
              </a:rPr>
              <a:t>미래에 요구되는 </a:t>
            </a:r>
            <a:r>
              <a:rPr lang="en-US" altLang="ko-KR" sz="3200" dirty="0">
                <a:solidFill>
                  <a:srgbClr val="FFFF00"/>
                </a:solidFill>
              </a:rPr>
              <a:t>Skills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03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C39A33-EC53-4747-8F2A-C1A7C3AF6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136" y="97654"/>
            <a:ext cx="7548664" cy="736847"/>
          </a:xfrm>
        </p:spPr>
        <p:txBody>
          <a:bodyPr/>
          <a:lstStyle/>
          <a:p>
            <a:r>
              <a:rPr lang="ko-KR" altLang="en-US" dirty="0">
                <a:solidFill>
                  <a:srgbClr val="FFFF00"/>
                </a:solidFill>
              </a:rPr>
              <a:t>세계경제포럼에서 제시하는 </a:t>
            </a:r>
            <a:r>
              <a:rPr lang="en-US" altLang="ko-KR" dirty="0">
                <a:solidFill>
                  <a:srgbClr val="FFFF00"/>
                </a:solidFill>
              </a:rPr>
              <a:t>Top 10 Skills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7178E3-E1DF-4194-B131-666E58862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8136" y="754603"/>
            <a:ext cx="7548664" cy="3700666"/>
          </a:xfrm>
        </p:spPr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F40190-AD72-499F-9D53-E20330F3E1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315" y="834501"/>
            <a:ext cx="4593802" cy="4199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C08AEDA-4BAC-4BB8-A294-3EDA5B3D42DF}"/>
              </a:ext>
            </a:extLst>
          </p:cNvPr>
          <p:cNvSpPr txBox="1"/>
          <p:nvPr/>
        </p:nvSpPr>
        <p:spPr>
          <a:xfrm>
            <a:off x="6063520" y="834501"/>
            <a:ext cx="28366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>
                <a:solidFill>
                  <a:srgbClr val="FFFF00"/>
                </a:solidFill>
              </a:rPr>
              <a:t>복잡한 문제 해결</a:t>
            </a:r>
            <a:endParaRPr lang="en-US" altLang="ko-KR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비판적인 사고 방식</a:t>
            </a:r>
            <a:endParaRPr lang="en-US" altLang="ko-KR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창의성</a:t>
            </a:r>
            <a:endParaRPr lang="en-US" altLang="ko-KR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사람관리</a:t>
            </a:r>
            <a:endParaRPr lang="en-US" altLang="ko-KR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다른 사람 코디네이션</a:t>
            </a:r>
            <a:endParaRPr lang="en-US" altLang="ko-KR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감성적 지성</a:t>
            </a:r>
            <a:endParaRPr lang="en-US" altLang="ko-KR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판단과 결정</a:t>
            </a:r>
            <a:endParaRPr lang="en-US" altLang="ko-KR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서비스 정신 투철</a:t>
            </a:r>
            <a:endParaRPr lang="en-US" altLang="ko-KR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협상 능력</a:t>
            </a:r>
            <a:endParaRPr lang="en-US" altLang="ko-KR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ko-KR" altLang="en-US" dirty="0">
                <a:solidFill>
                  <a:srgbClr val="FFFF00"/>
                </a:solidFill>
              </a:rPr>
              <a:t>인지적 융통성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48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F3F4EC-F34D-4FB2-A3A4-BB5B79CC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21</a:t>
            </a:r>
            <a:r>
              <a:rPr lang="ko-KR" altLang="en-US" dirty="0">
                <a:solidFill>
                  <a:srgbClr val="FFFF00"/>
                </a:solidFill>
              </a:rPr>
              <a:t>세기 핵심역량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6C7B07D-16AC-4389-9D6B-7B8EBBC081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168" y="1099224"/>
            <a:ext cx="5818325" cy="3363719"/>
          </a:xfrm>
        </p:spPr>
      </p:pic>
    </p:spTree>
    <p:extLst>
      <p:ext uri="{BB962C8B-B14F-4D97-AF65-F5344CB8AC3E}">
        <p14:creationId xmlns:p14="http://schemas.microsoft.com/office/powerpoint/2010/main" val="67378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67A35B-D019-4024-ADBF-196DCBBB5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811" y="0"/>
            <a:ext cx="7371880" cy="534621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FFFF00"/>
                </a:solidFill>
              </a:rPr>
              <a:t>복잡한 문제 해결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66E00C-FA6B-4CFF-9FC5-70C32F0DD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5441A57-F0C1-4417-AC4E-78823DF01D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11" y="601860"/>
            <a:ext cx="3879017" cy="25865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38B90BE-89BD-4645-9B44-897E6CE6C4D0}"/>
              </a:ext>
            </a:extLst>
          </p:cNvPr>
          <p:cNvSpPr txBox="1"/>
          <p:nvPr/>
        </p:nvSpPr>
        <p:spPr>
          <a:xfrm>
            <a:off x="1154266" y="588602"/>
            <a:ext cx="4077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CC00FF"/>
                </a:solidFill>
              </a:rPr>
              <a:t>짚더미에서 바늘하나를 찾으려면 어떤 </a:t>
            </a:r>
            <a:endParaRPr lang="en-US" altLang="ko-KR" sz="1400" b="1" dirty="0">
              <a:solidFill>
                <a:srgbClr val="CC00FF"/>
              </a:solidFill>
            </a:endParaRPr>
          </a:p>
          <a:p>
            <a:r>
              <a:rPr lang="ko-KR" altLang="en-US" sz="1400" b="1" dirty="0">
                <a:solidFill>
                  <a:srgbClr val="CC00FF"/>
                </a:solidFill>
              </a:rPr>
              <a:t>방법이 있을까</a:t>
            </a:r>
            <a:r>
              <a:rPr lang="en-US" altLang="ko-KR" sz="1400" b="1" dirty="0">
                <a:solidFill>
                  <a:srgbClr val="CC00FF"/>
                </a:solidFill>
              </a:rPr>
              <a:t>?</a:t>
            </a:r>
            <a:endParaRPr lang="en-US" sz="1400" b="1" dirty="0">
              <a:solidFill>
                <a:srgbClr val="CC00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C60ED0C-5E89-4A3E-BF88-FC3EF0E1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595" y="1"/>
            <a:ext cx="4062773" cy="20188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4921CBA-D315-468D-8E97-4D728F5595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609" y="2708161"/>
            <a:ext cx="3960839" cy="23841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43A37EE-F857-4748-8785-8B0C7A2E636D}"/>
              </a:ext>
            </a:extLst>
          </p:cNvPr>
          <p:cNvSpPr txBox="1"/>
          <p:nvPr/>
        </p:nvSpPr>
        <p:spPr>
          <a:xfrm>
            <a:off x="5059110" y="1413538"/>
            <a:ext cx="427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CC00FF"/>
                </a:solidFill>
              </a:rPr>
              <a:t>딸을 낳으면 하나 더 낳고 아들을 낳으면 중단하는 나라의 남녀 성비율은</a:t>
            </a:r>
            <a:r>
              <a:rPr lang="en-US" altLang="ko-KR" sz="1400" b="1" dirty="0">
                <a:solidFill>
                  <a:srgbClr val="CC00FF"/>
                </a:solidFill>
              </a:rPr>
              <a:t>?</a:t>
            </a:r>
            <a:endParaRPr lang="en-US" sz="1400" b="1" dirty="0">
              <a:solidFill>
                <a:srgbClr val="CC00FF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6F04498-CACC-42D6-99C6-AD3AA243935A}"/>
              </a:ext>
            </a:extLst>
          </p:cNvPr>
          <p:cNvSpPr txBox="1"/>
          <p:nvPr/>
        </p:nvSpPr>
        <p:spPr>
          <a:xfrm>
            <a:off x="5440668" y="2417885"/>
            <a:ext cx="3446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FF00"/>
                </a:solidFill>
              </a:rPr>
              <a:t>빌딩의 </a:t>
            </a:r>
            <a:r>
              <a:rPr lang="en-US" altLang="ko-KR" sz="1400" b="1" dirty="0">
                <a:solidFill>
                  <a:srgbClr val="FFFF00"/>
                </a:solidFill>
              </a:rPr>
              <a:t>evacuation plan </a:t>
            </a:r>
            <a:r>
              <a:rPr lang="ko-KR" altLang="en-US" sz="1400" b="1" dirty="0">
                <a:solidFill>
                  <a:srgbClr val="FFFF00"/>
                </a:solidFill>
              </a:rPr>
              <a:t>을 디자인해라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990D59C-0FA7-4DAC-AE13-240D4E2AFF4C}"/>
              </a:ext>
            </a:extLst>
          </p:cNvPr>
          <p:cNvSpPr txBox="1"/>
          <p:nvPr/>
        </p:nvSpPr>
        <p:spPr>
          <a:xfrm>
            <a:off x="1050203" y="3350295"/>
            <a:ext cx="40764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FFFF00"/>
                </a:solidFill>
              </a:rPr>
              <a:t>복잡한 상황에서 문제 해결할 수 있는 능력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FFFF00"/>
                </a:solidFill>
              </a:rPr>
              <a:t>현재의 시스템은 새로운 시대에 맞질 않는다</a:t>
            </a:r>
            <a:r>
              <a:rPr lang="en-US" altLang="ko-KR" sz="1400" b="1" dirty="0">
                <a:solidFill>
                  <a:srgbClr val="FFFF00"/>
                </a:solidFill>
              </a:rPr>
              <a:t> – </a:t>
            </a:r>
            <a:r>
              <a:rPr lang="ko-KR" altLang="en-US" sz="1400" b="1" dirty="0">
                <a:solidFill>
                  <a:srgbClr val="FFFF00"/>
                </a:solidFill>
              </a:rPr>
              <a:t>비지니스 모델이 바뀜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rgbClr val="FFFF00"/>
                </a:solidFill>
              </a:rPr>
              <a:t>테크노롤지가 너무 빠르게 변함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rgbClr val="FFFF00"/>
                </a:solidFill>
              </a:rPr>
              <a:t>6%</a:t>
            </a:r>
            <a:r>
              <a:rPr lang="ko-KR" altLang="en-US" sz="1400" b="1" dirty="0">
                <a:solidFill>
                  <a:srgbClr val="FFFF00"/>
                </a:solidFill>
              </a:rPr>
              <a:t>만이 이 스킬을 가지고 있음</a:t>
            </a:r>
            <a:endParaRPr lang="en-US" altLang="ko-KR" sz="1400" b="1" dirty="0">
              <a:solidFill>
                <a:srgbClr val="FFFF00"/>
              </a:solidFill>
            </a:endParaRP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676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AE66ED-4665-488F-8393-42B889BE3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157" y="102005"/>
            <a:ext cx="5068862" cy="557826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solidFill>
                  <a:srgbClr val="FFFF00"/>
                </a:solidFill>
              </a:rPr>
              <a:t/>
            </a:r>
            <a:br>
              <a:rPr lang="en-US" altLang="ko-KR" dirty="0">
                <a:solidFill>
                  <a:srgbClr val="FFFF00"/>
                </a:solidFill>
              </a:rPr>
            </a:br>
            <a:r>
              <a:rPr lang="en-US" altLang="ko-KR" dirty="0">
                <a:solidFill>
                  <a:srgbClr val="FFFF00"/>
                </a:solidFill>
              </a:rPr>
              <a:t>Critical Thinking - </a:t>
            </a:r>
            <a:r>
              <a:rPr lang="ko-KR" altLang="en-US" dirty="0">
                <a:solidFill>
                  <a:srgbClr val="FFFF00"/>
                </a:solidFill>
              </a:rPr>
              <a:t>비판적 사고방식</a:t>
            </a:r>
            <a:r>
              <a:rPr lang="en-US" altLang="ko-KR" dirty="0">
                <a:solidFill>
                  <a:srgbClr val="FFFF00"/>
                </a:solidFill>
              </a:rPr>
              <a:t/>
            </a:r>
            <a:br>
              <a:rPr lang="en-US" altLang="ko-KR" dirty="0">
                <a:solidFill>
                  <a:srgbClr val="FFFF00"/>
                </a:solidFill>
              </a:rPr>
            </a:br>
            <a:r>
              <a:rPr lang="en-US" altLang="ko-KR" dirty="0">
                <a:solidFill>
                  <a:srgbClr val="FFFF00"/>
                </a:solidFill>
              </a:rPr>
              <a:t>Creative</a:t>
            </a:r>
            <a:r>
              <a:rPr lang="ko-KR" altLang="en-US" dirty="0">
                <a:solidFill>
                  <a:srgbClr val="FFFF00"/>
                </a:solidFill>
              </a:rPr>
              <a:t> </a:t>
            </a:r>
            <a:r>
              <a:rPr lang="en-US" altLang="ko-KR" dirty="0">
                <a:solidFill>
                  <a:srgbClr val="FFFF00"/>
                </a:solidFill>
              </a:rPr>
              <a:t>Thinking - </a:t>
            </a:r>
            <a:r>
              <a:rPr lang="ko-KR" altLang="en-US" dirty="0">
                <a:solidFill>
                  <a:srgbClr val="FFFF00"/>
                </a:solidFill>
              </a:rPr>
              <a:t>창의성</a:t>
            </a:r>
            <a:r>
              <a:rPr lang="en-US" altLang="ko-KR" dirty="0">
                <a:solidFill>
                  <a:srgbClr val="FFFF00"/>
                </a:solidFill>
              </a:rPr>
              <a:t/>
            </a:r>
            <a:br>
              <a:rPr lang="en-US" altLang="ko-KR" dirty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6CC809-AA15-427A-A749-3BA21A426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8135" y="1294646"/>
            <a:ext cx="7879115" cy="3648545"/>
          </a:xfrm>
        </p:spPr>
        <p:txBody>
          <a:bodyPr/>
          <a:lstStyle/>
          <a:p>
            <a:r>
              <a:rPr lang="en-US" dirty="0"/>
              <a:t>Uber</a:t>
            </a:r>
          </a:p>
          <a:p>
            <a:r>
              <a:rPr lang="en-US" dirty="0"/>
              <a:t>Airbnb</a:t>
            </a:r>
          </a:p>
          <a:p>
            <a:r>
              <a:rPr lang="en-US" dirty="0"/>
              <a:t>blockchain – cryptocurrency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xmlns="" id="{65ECF181-2505-41CC-8C72-E4268C1A6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913" y="2372930"/>
            <a:ext cx="3349782" cy="2701293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xmlns="" id="{79F9C80F-1FA9-4404-810D-4A48A4C92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839" y="659831"/>
            <a:ext cx="3511512" cy="27523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56009D-BC35-42E9-B153-2AD18A856022}"/>
              </a:ext>
            </a:extLst>
          </p:cNvPr>
          <p:cNvSpPr txBox="1"/>
          <p:nvPr/>
        </p:nvSpPr>
        <p:spPr>
          <a:xfrm>
            <a:off x="4791218" y="3412213"/>
            <a:ext cx="41969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rgbClr val="FFFF00"/>
                </a:solidFill>
              </a:rPr>
              <a:t>유투브에서 광고를 빼버리면 어떤 방법으로 돈을 벌 수 있을까</a:t>
            </a:r>
            <a:r>
              <a:rPr lang="en-US" altLang="ko-KR" sz="1400" dirty="0">
                <a:solidFill>
                  <a:srgbClr val="FFFF00"/>
                </a:solidFill>
              </a:rPr>
              <a:t>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rgbClr val="FFFF00"/>
                </a:solidFill>
              </a:rPr>
              <a:t>무인자동차 시대에 어떤 사역을 하면 좋을까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rgbClr val="FFFF00"/>
                </a:solidFill>
              </a:rPr>
              <a:t>설교 작성을 인공지능에게 도움을 받을 수 있을까</a:t>
            </a:r>
            <a:r>
              <a:rPr lang="en-US" altLang="ko-KR" sz="1400" dirty="0">
                <a:solidFill>
                  <a:srgbClr val="FFFF00"/>
                </a:solidFill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rgbClr val="FFFF00"/>
                </a:solidFill>
              </a:rPr>
              <a:t>인공지능에게 성경적 결정을 내리게 하려면</a:t>
            </a:r>
            <a:r>
              <a:rPr lang="en-US" altLang="ko-KR" sz="1400" dirty="0">
                <a:solidFill>
                  <a:srgbClr val="FFFF00"/>
                </a:solidFill>
              </a:rPr>
              <a:t>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33053C1-2730-45B3-BD24-30993112E66C}"/>
              </a:ext>
            </a:extLst>
          </p:cNvPr>
          <p:cNvSpPr txBox="1"/>
          <p:nvPr/>
        </p:nvSpPr>
        <p:spPr>
          <a:xfrm>
            <a:off x="7388244" y="95519"/>
            <a:ext cx="1755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Process Skill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xmlns="" id="{684AA845-C949-495E-9D4C-C3647630FC33}"/>
              </a:ext>
            </a:extLst>
          </p:cNvPr>
          <p:cNvSpPr/>
          <p:nvPr/>
        </p:nvSpPr>
        <p:spPr>
          <a:xfrm>
            <a:off x="6157519" y="196252"/>
            <a:ext cx="998290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C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2075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F0B6F7-C93D-43F6-828B-C8587E069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136" y="134224"/>
            <a:ext cx="7548664" cy="62917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People Management – </a:t>
            </a:r>
            <a:r>
              <a:rPr lang="ko-KR" altLang="en-US" dirty="0">
                <a:solidFill>
                  <a:srgbClr val="FFFF00"/>
                </a:solidFill>
              </a:rPr>
              <a:t>인간관계</a:t>
            </a:r>
            <a:r>
              <a:rPr lang="en-US" altLang="ko-KR" dirty="0">
                <a:solidFill>
                  <a:srgbClr val="FFFF00"/>
                </a:solidFill>
              </a:rPr>
              <a:t/>
            </a:r>
            <a:br>
              <a:rPr lang="en-US" altLang="ko-KR" dirty="0">
                <a:solidFill>
                  <a:srgbClr val="FFFF00"/>
                </a:solidFill>
              </a:rPr>
            </a:br>
            <a:r>
              <a:rPr lang="en-US" altLang="ko-KR" dirty="0">
                <a:solidFill>
                  <a:srgbClr val="FFFF00"/>
                </a:solidFill>
              </a:rPr>
              <a:t>Coordination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A3DF0F-E880-49DB-B7F2-7715BB16D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8135" y="897622"/>
            <a:ext cx="7855258" cy="400800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 </a:t>
            </a:r>
            <a:r>
              <a:rPr lang="ko-KR" altLang="en-US" dirty="0"/>
              <a:t>말하는 것 </a:t>
            </a:r>
            <a:r>
              <a:rPr lang="en-US" altLang="ko-KR" dirty="0"/>
              <a:t>(</a:t>
            </a:r>
            <a:r>
              <a:rPr lang="en-US" dirty="0"/>
              <a:t>Talk)</a:t>
            </a:r>
          </a:p>
          <a:p>
            <a:r>
              <a:rPr lang="en-US" dirty="0"/>
              <a:t> Get organized</a:t>
            </a:r>
          </a:p>
          <a:p>
            <a:r>
              <a:rPr lang="ko-KR" altLang="en-US" b="1" dirty="0">
                <a:solidFill>
                  <a:srgbClr val="FFFF00"/>
                </a:solidFill>
              </a:rPr>
              <a:t>듣는 법 </a:t>
            </a:r>
            <a:r>
              <a:rPr lang="en-US" altLang="ko-KR" b="1" dirty="0">
                <a:solidFill>
                  <a:srgbClr val="FFFF00"/>
                </a:solidFill>
              </a:rPr>
              <a:t>(Active Listening)</a:t>
            </a:r>
            <a:r>
              <a:rPr lang="ko-KR" altLang="en-US" b="1" dirty="0">
                <a:solidFill>
                  <a:srgbClr val="FFFF00"/>
                </a:solidFill>
              </a:rPr>
              <a:t> </a:t>
            </a:r>
            <a:r>
              <a:rPr lang="en-US" dirty="0"/>
              <a:t>– </a:t>
            </a:r>
            <a:r>
              <a:rPr lang="ko-KR" altLang="en-US" dirty="0"/>
              <a:t>받아들이고</a:t>
            </a:r>
            <a:r>
              <a:rPr lang="en-US" altLang="ko-KR" dirty="0"/>
              <a:t>, </a:t>
            </a:r>
            <a:r>
              <a:rPr lang="ko-KR" altLang="en-US" dirty="0"/>
              <a:t>이해하고 기억하고 반응을 보임 </a:t>
            </a:r>
            <a:endParaRPr lang="en-US" dirty="0"/>
          </a:p>
          <a:p>
            <a:r>
              <a:rPr lang="en-US" dirty="0"/>
              <a:t> </a:t>
            </a:r>
            <a:r>
              <a:rPr lang="ko-KR" altLang="en-US" dirty="0"/>
              <a:t>칭찬하고 보상하고 </a:t>
            </a:r>
            <a:r>
              <a:rPr lang="en-US" altLang="ko-KR" dirty="0"/>
              <a:t>(</a:t>
            </a:r>
            <a:r>
              <a:rPr lang="en-US" dirty="0"/>
              <a:t>Practice Praising and rewarding)</a:t>
            </a:r>
          </a:p>
          <a:p>
            <a:r>
              <a:rPr lang="en-US" dirty="0"/>
              <a:t> </a:t>
            </a:r>
            <a:r>
              <a:rPr lang="ko-KR" altLang="en-US" b="1" dirty="0">
                <a:solidFill>
                  <a:srgbClr val="FFFF00"/>
                </a:solidFill>
              </a:rPr>
              <a:t>멘토가 있어야 함 </a:t>
            </a:r>
            <a:r>
              <a:rPr lang="en-US" altLang="ko-KR" b="1" dirty="0">
                <a:solidFill>
                  <a:srgbClr val="FFFF00"/>
                </a:solidFill>
              </a:rPr>
              <a:t>(</a:t>
            </a:r>
            <a:r>
              <a:rPr lang="en-US" b="1" dirty="0">
                <a:solidFill>
                  <a:srgbClr val="FFFF00"/>
                </a:solidFill>
              </a:rPr>
              <a:t>Find a mentor)</a:t>
            </a:r>
          </a:p>
          <a:p>
            <a:r>
              <a:rPr lang="en-US" dirty="0"/>
              <a:t> </a:t>
            </a:r>
            <a:r>
              <a:rPr lang="ko-KR" altLang="en-US" dirty="0"/>
              <a:t>효율적으로 상대방과 대화하는 법 </a:t>
            </a:r>
            <a:r>
              <a:rPr lang="en-US" altLang="ko-KR" dirty="0"/>
              <a:t>(</a:t>
            </a:r>
            <a:r>
              <a:rPr lang="en-US" dirty="0"/>
              <a:t>Learn how to effectively communicate with anyone)</a:t>
            </a:r>
          </a:p>
          <a:p>
            <a:r>
              <a:rPr lang="en-US" dirty="0"/>
              <a:t> </a:t>
            </a:r>
            <a:r>
              <a:rPr lang="ko-KR" altLang="en-US" dirty="0"/>
              <a:t>상대방을 신뢰하는 능력 </a:t>
            </a:r>
            <a:r>
              <a:rPr lang="en-US" altLang="ko-KR" dirty="0"/>
              <a:t>(ability to trust others)</a:t>
            </a:r>
            <a:endParaRPr lang="en-US" dirty="0"/>
          </a:p>
          <a:p>
            <a:r>
              <a:rPr lang="en-US" dirty="0"/>
              <a:t> </a:t>
            </a:r>
            <a:r>
              <a:rPr lang="ko-KR" altLang="en-US" dirty="0"/>
              <a:t>감정을 언제</a:t>
            </a:r>
            <a:r>
              <a:rPr lang="en-US" altLang="ko-KR" dirty="0"/>
              <a:t>,</a:t>
            </a:r>
            <a:r>
              <a:rPr lang="ko-KR" altLang="en-US" dirty="0"/>
              <a:t>어떻게 나타낼지를 아는 능력</a:t>
            </a:r>
            <a:endParaRPr lang="en-US" altLang="ko-KR" dirty="0"/>
          </a:p>
          <a:p>
            <a:r>
              <a:rPr lang="en-US" dirty="0"/>
              <a:t> </a:t>
            </a:r>
            <a:r>
              <a:rPr lang="ko-KR" altLang="en-US" b="1" dirty="0">
                <a:solidFill>
                  <a:srgbClr val="FFFF00"/>
                </a:solidFill>
              </a:rPr>
              <a:t>상대방에 대한 인내</a:t>
            </a:r>
            <a:endParaRPr lang="en-US" altLang="ko-KR" b="1" dirty="0">
              <a:solidFill>
                <a:srgbClr val="FFFF00"/>
              </a:solidFill>
            </a:endParaRPr>
          </a:p>
          <a:p>
            <a:r>
              <a:rPr lang="en-US" dirty="0"/>
              <a:t> </a:t>
            </a:r>
            <a:r>
              <a:rPr lang="ko-KR" altLang="en-US" b="1" dirty="0">
                <a:solidFill>
                  <a:srgbClr val="FFFF00"/>
                </a:solidFill>
              </a:rPr>
              <a:t>진심의 관심 </a:t>
            </a:r>
            <a:r>
              <a:rPr lang="en-US" altLang="ko-KR" b="1" dirty="0">
                <a:solidFill>
                  <a:srgbClr val="FFFF00"/>
                </a:solidFill>
              </a:rPr>
              <a:t>(Genuine interest)</a:t>
            </a:r>
          </a:p>
          <a:p>
            <a:r>
              <a:rPr lang="en-US" dirty="0"/>
              <a:t> </a:t>
            </a:r>
            <a:r>
              <a:rPr lang="ko-KR" altLang="en-US" dirty="0"/>
              <a:t>협상 능력 </a:t>
            </a:r>
            <a:r>
              <a:rPr lang="en-US" altLang="ko-KR" dirty="0"/>
              <a:t>(negotiation skills)</a:t>
            </a:r>
          </a:p>
          <a:p>
            <a:r>
              <a:rPr lang="en-US" dirty="0"/>
              <a:t> </a:t>
            </a:r>
            <a:r>
              <a:rPr lang="ko-KR" altLang="en-US" dirty="0"/>
              <a:t>유모 감각 </a:t>
            </a:r>
            <a:r>
              <a:rPr lang="en-US" altLang="ko-KR" dirty="0"/>
              <a:t>(a great sense of humor)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5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D8DEBC-1B8B-4D23-ADC6-B5FD130B5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136" y="120770"/>
            <a:ext cx="7548664" cy="61247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Emotional intelligence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D6A937-66E2-4571-8734-12CED682D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8136" y="836763"/>
            <a:ext cx="7548664" cy="361850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 </a:t>
            </a:r>
            <a:r>
              <a:rPr lang="ko-KR" altLang="en-US" dirty="0">
                <a:solidFill>
                  <a:srgbClr val="FFFF00"/>
                </a:solidFill>
              </a:rPr>
              <a:t>능률을 많이 올리는 사람은 감성지능도 높다</a:t>
            </a:r>
            <a:endParaRPr lang="en-US" altLang="ko-KR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altLang="ko-KR" dirty="0"/>
          </a:p>
          <a:p>
            <a:pPr lvl="1"/>
            <a:r>
              <a:rPr lang="ko-KR" altLang="en-US" u="sng" dirty="0">
                <a:solidFill>
                  <a:srgbClr val="FFFF00"/>
                </a:solidFill>
              </a:rPr>
              <a:t>감정을 심사숙고하라 </a:t>
            </a:r>
            <a:r>
              <a:rPr lang="en-US" altLang="ko-KR" dirty="0"/>
              <a:t>: </a:t>
            </a:r>
            <a:r>
              <a:rPr lang="ko-KR" altLang="en-US" dirty="0"/>
              <a:t>어떤 무드인지</a:t>
            </a:r>
            <a:r>
              <a:rPr lang="en-US" altLang="ko-KR" dirty="0"/>
              <a:t>, </a:t>
            </a:r>
            <a:r>
              <a:rPr lang="ko-KR" altLang="en-US" dirty="0"/>
              <a:t>오늘 나의 결정이 어떤 영향을 초래하는 지 물어라</a:t>
            </a:r>
            <a:endParaRPr lang="en-US" altLang="ko-KR" dirty="0"/>
          </a:p>
          <a:p>
            <a:pPr lvl="1"/>
            <a:r>
              <a:rPr lang="en-US" dirty="0"/>
              <a:t> </a:t>
            </a:r>
            <a:r>
              <a:rPr lang="ko-KR" altLang="en-US" b="1" u="sng" dirty="0">
                <a:solidFill>
                  <a:srgbClr val="FFFF00"/>
                </a:solidFill>
              </a:rPr>
              <a:t>다른 사람의 관점 </a:t>
            </a:r>
            <a:r>
              <a:rPr lang="en-US" altLang="ko-KR" b="1" u="sng" dirty="0">
                <a:solidFill>
                  <a:srgbClr val="FFFF00"/>
                </a:solidFill>
              </a:rPr>
              <a:t>: Negative</a:t>
            </a:r>
            <a:r>
              <a:rPr lang="ko-KR" altLang="en-US" b="1" u="sng" dirty="0">
                <a:solidFill>
                  <a:srgbClr val="FFFF00"/>
                </a:solidFill>
              </a:rPr>
              <a:t> 반응을 받아드려라</a:t>
            </a:r>
            <a:endParaRPr lang="en-US" altLang="ko-KR" b="1" u="sng" dirty="0">
              <a:solidFill>
                <a:srgbClr val="FFFF00"/>
              </a:solidFill>
            </a:endParaRPr>
          </a:p>
          <a:p>
            <a:pPr lvl="1"/>
            <a:r>
              <a:rPr lang="en-US" dirty="0"/>
              <a:t> </a:t>
            </a:r>
            <a:r>
              <a:rPr lang="ko-KR" altLang="en-US" dirty="0"/>
              <a:t>쉬었다 가는 법을 배워라</a:t>
            </a:r>
            <a:endParaRPr lang="en-US" altLang="ko-KR" dirty="0"/>
          </a:p>
          <a:p>
            <a:pPr lvl="1"/>
            <a:r>
              <a:rPr lang="en-US" dirty="0"/>
              <a:t> </a:t>
            </a:r>
            <a:r>
              <a:rPr lang="ko-KR" altLang="en-US" dirty="0"/>
              <a:t>왜 다른 사람은 이렇게 느끼는지</a:t>
            </a:r>
            <a:r>
              <a:rPr lang="en-US" altLang="ko-KR" dirty="0"/>
              <a:t>, </a:t>
            </a:r>
            <a:r>
              <a:rPr lang="ko-KR" altLang="en-US" dirty="0"/>
              <a:t>그 배경에는 무엇이 있을까 등을 배워라</a:t>
            </a:r>
            <a:endParaRPr lang="en-US" altLang="ko-KR" dirty="0"/>
          </a:p>
          <a:p>
            <a:pPr lvl="1"/>
            <a:r>
              <a:rPr lang="en-US" dirty="0"/>
              <a:t> </a:t>
            </a:r>
            <a:r>
              <a:rPr lang="ko-KR" altLang="en-US" dirty="0"/>
              <a:t>칭찬하라</a:t>
            </a:r>
            <a:endParaRPr lang="en-US" altLang="ko-KR" dirty="0"/>
          </a:p>
          <a:p>
            <a:pPr lvl="1"/>
            <a:r>
              <a:rPr lang="en-US" dirty="0"/>
              <a:t> </a:t>
            </a:r>
            <a:r>
              <a:rPr lang="ko-KR" altLang="en-US" dirty="0"/>
              <a:t>사과하라</a:t>
            </a:r>
            <a:endParaRPr lang="en-US" altLang="ko-KR" dirty="0"/>
          </a:p>
          <a:p>
            <a:pPr lvl="1"/>
            <a:r>
              <a:rPr lang="en-US" dirty="0"/>
              <a:t> </a:t>
            </a:r>
            <a:r>
              <a:rPr lang="ko-KR" altLang="en-US" dirty="0"/>
              <a:t>용서하라</a:t>
            </a:r>
            <a:endParaRPr lang="en-US" altLang="ko-KR" dirty="0"/>
          </a:p>
          <a:p>
            <a:pPr lvl="1"/>
            <a:r>
              <a:rPr lang="en-US" dirty="0"/>
              <a:t> </a:t>
            </a:r>
            <a:r>
              <a:rPr lang="ko-KR" altLang="en-US" dirty="0"/>
              <a:t>정죄를 빨리 하지 마라</a:t>
            </a:r>
            <a:endParaRPr lang="en-US" altLang="ko-KR" dirty="0"/>
          </a:p>
          <a:p>
            <a:pPr lvl="1"/>
            <a:r>
              <a:rPr lang="en-US" dirty="0"/>
              <a:t> </a:t>
            </a:r>
            <a:r>
              <a:rPr lang="ko-KR" altLang="en-US" dirty="0"/>
              <a:t>생각을 콘트롤하라</a:t>
            </a:r>
            <a:endParaRPr lang="en-US" altLang="ko-KR" dirty="0"/>
          </a:p>
          <a:p>
            <a:pPr lvl="1"/>
            <a:r>
              <a:rPr lang="en-US" dirty="0"/>
              <a:t> </a:t>
            </a:r>
            <a:r>
              <a:rPr lang="ko-KR" altLang="en-US" b="1" u="sng" dirty="0">
                <a:solidFill>
                  <a:srgbClr val="FFFF00"/>
                </a:solidFill>
              </a:rPr>
              <a:t>배움을 멈추지 마라</a:t>
            </a:r>
            <a:endParaRPr lang="en-US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5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B8A16B-2151-4D77-9409-F2CB37CA2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136" y="159798"/>
            <a:ext cx="7548664" cy="648070"/>
          </a:xfrm>
        </p:spPr>
        <p:txBody>
          <a:bodyPr/>
          <a:lstStyle/>
          <a:p>
            <a:r>
              <a:rPr lang="ko-KR" altLang="en-US" dirty="0">
                <a:solidFill>
                  <a:srgbClr val="FFFF00"/>
                </a:solidFill>
              </a:rPr>
              <a:t>그렇다면</a:t>
            </a:r>
            <a:r>
              <a:rPr lang="en-US" altLang="ko-KR" dirty="0">
                <a:solidFill>
                  <a:srgbClr val="FFFF00"/>
                </a:solidFill>
              </a:rPr>
              <a:t>…. </a:t>
            </a:r>
            <a:r>
              <a:rPr lang="ko-KR" altLang="en-US" dirty="0">
                <a:solidFill>
                  <a:srgbClr val="FFFF00"/>
                </a:solidFill>
              </a:rPr>
              <a:t>어떻게 해야 하는가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AC3D99-AD3F-4BF9-8EE8-02462AA41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8136" y="958788"/>
            <a:ext cx="7548664" cy="349648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 </a:t>
            </a:r>
            <a:r>
              <a:rPr lang="ko-KR" altLang="en-US" dirty="0"/>
              <a:t>미래의 직업 동향을 잘 살피고 전공을 결정할 것</a:t>
            </a:r>
            <a:endParaRPr lang="en-US" altLang="ko-KR" dirty="0"/>
          </a:p>
          <a:p>
            <a:r>
              <a:rPr lang="en-US" dirty="0"/>
              <a:t> </a:t>
            </a:r>
            <a:r>
              <a:rPr lang="ko-KR" altLang="en-US" dirty="0"/>
              <a:t>어려서 부터 </a:t>
            </a:r>
            <a:r>
              <a:rPr lang="ko-KR" altLang="en-US" u="sng" dirty="0">
                <a:solidFill>
                  <a:srgbClr val="FFFF00"/>
                </a:solidFill>
              </a:rPr>
              <a:t>코딩</a:t>
            </a:r>
            <a:r>
              <a:rPr lang="ko-KR" altLang="en-US" dirty="0"/>
              <a:t>을 배울 것</a:t>
            </a:r>
            <a:endParaRPr lang="en-US" altLang="ko-KR" dirty="0"/>
          </a:p>
          <a:p>
            <a:r>
              <a:rPr lang="en-US" dirty="0"/>
              <a:t> </a:t>
            </a:r>
            <a:r>
              <a:rPr lang="ko-KR" altLang="en-US" u="sng" dirty="0">
                <a:solidFill>
                  <a:srgbClr val="FFFF00"/>
                </a:solidFill>
              </a:rPr>
              <a:t>인문학</a:t>
            </a:r>
            <a:r>
              <a:rPr lang="ko-KR" altLang="en-US" dirty="0"/>
              <a:t>을 접할 것 </a:t>
            </a:r>
            <a:r>
              <a:rPr lang="en-US" altLang="ko-KR" dirty="0"/>
              <a:t>: </a:t>
            </a:r>
            <a:r>
              <a:rPr lang="ko-KR" altLang="en-US" dirty="0"/>
              <a:t>철학</a:t>
            </a:r>
            <a:r>
              <a:rPr lang="en-US" altLang="ko-KR" dirty="0"/>
              <a:t>, </a:t>
            </a:r>
            <a:r>
              <a:rPr lang="ko-KR" altLang="en-US" dirty="0"/>
              <a:t>심리학</a:t>
            </a:r>
            <a:r>
              <a:rPr lang="en-US" altLang="ko-KR" dirty="0"/>
              <a:t>, </a:t>
            </a:r>
            <a:r>
              <a:rPr lang="ko-KR" altLang="en-US" dirty="0"/>
              <a:t>역사학</a:t>
            </a:r>
            <a:r>
              <a:rPr lang="en-US" altLang="ko-KR" dirty="0"/>
              <a:t>, </a:t>
            </a:r>
            <a:r>
              <a:rPr lang="ko-KR" altLang="en-US" dirty="0"/>
              <a:t>종교학 등</a:t>
            </a:r>
            <a:endParaRPr lang="en-US" altLang="ko-KR" dirty="0"/>
          </a:p>
          <a:p>
            <a:pPr lvl="1"/>
            <a:r>
              <a:rPr lang="ko-KR" altLang="en-US" dirty="0"/>
              <a:t>복잡한 문제 해결 </a:t>
            </a:r>
            <a:r>
              <a:rPr lang="en-US" altLang="ko-KR" dirty="0"/>
              <a:t>(Complex Problem Solving) </a:t>
            </a:r>
          </a:p>
          <a:p>
            <a:pPr lvl="1"/>
            <a:r>
              <a:rPr lang="en-US" altLang="ko-KR" dirty="0"/>
              <a:t>Critical Thinking, Creative Thinking</a:t>
            </a:r>
          </a:p>
          <a:p>
            <a:r>
              <a:rPr lang="en-US" dirty="0"/>
              <a:t> </a:t>
            </a:r>
            <a:r>
              <a:rPr lang="en-US" u="sng" dirty="0" err="1">
                <a:solidFill>
                  <a:srgbClr val="FFFF00"/>
                </a:solidFill>
              </a:rPr>
              <a:t>EduTech</a:t>
            </a:r>
            <a:r>
              <a:rPr lang="en-US" dirty="0"/>
              <a:t> </a:t>
            </a:r>
            <a:r>
              <a:rPr lang="ko-KR" altLang="en-US" dirty="0"/>
              <a:t>에 민감하고 툴들을 잘 활용할 것</a:t>
            </a:r>
            <a:endParaRPr lang="en-US" altLang="ko-KR" dirty="0"/>
          </a:p>
          <a:p>
            <a:r>
              <a:rPr lang="en-US" altLang="ko-KR" dirty="0"/>
              <a:t> </a:t>
            </a:r>
            <a:r>
              <a:rPr lang="en-US" altLang="ko-KR" b="1" u="sng" dirty="0">
                <a:solidFill>
                  <a:srgbClr val="FFFF00"/>
                </a:solidFill>
              </a:rPr>
              <a:t>4</a:t>
            </a:r>
            <a:r>
              <a:rPr lang="ko-KR" altLang="en-US" b="1" u="sng" dirty="0">
                <a:solidFill>
                  <a:srgbClr val="FFFF00"/>
                </a:solidFill>
              </a:rPr>
              <a:t>차 산업혁명 시대가 요구하는 스킬들을 </a:t>
            </a:r>
            <a:r>
              <a:rPr lang="ko-KR" altLang="en-US" dirty="0"/>
              <a:t>잘 훈련할 것</a:t>
            </a:r>
            <a:endParaRPr lang="en-US" altLang="ko-KR" dirty="0"/>
          </a:p>
          <a:p>
            <a:pPr lvl="1"/>
            <a:r>
              <a:rPr lang="ko-KR" altLang="en-US" dirty="0"/>
              <a:t>사람관리</a:t>
            </a:r>
            <a:r>
              <a:rPr lang="en-US" altLang="ko-KR" dirty="0"/>
              <a:t>(People Management), </a:t>
            </a:r>
            <a:r>
              <a:rPr lang="ko-KR" altLang="en-US" dirty="0"/>
              <a:t>서비스 정신 </a:t>
            </a:r>
            <a:r>
              <a:rPr lang="en-US" altLang="ko-KR" dirty="0"/>
              <a:t>(Service Orientation)</a:t>
            </a:r>
          </a:p>
          <a:p>
            <a:pPr lvl="1"/>
            <a:r>
              <a:rPr lang="ko-KR" altLang="en-US" dirty="0"/>
              <a:t>협상능력 </a:t>
            </a:r>
            <a:r>
              <a:rPr lang="en-US" altLang="ko-KR" dirty="0"/>
              <a:t>(Negotiation Skill), </a:t>
            </a:r>
            <a:r>
              <a:rPr lang="ko-KR" altLang="en-US" dirty="0"/>
              <a:t>판단과 결정 </a:t>
            </a:r>
            <a:r>
              <a:rPr lang="en-US" altLang="ko-KR" dirty="0"/>
              <a:t>(Judgement &amp; Decision Making)</a:t>
            </a:r>
          </a:p>
          <a:p>
            <a:pPr lvl="1"/>
            <a:r>
              <a:rPr lang="ko-KR" altLang="en-US" dirty="0"/>
              <a:t>인지적 융통성 </a:t>
            </a:r>
            <a:r>
              <a:rPr lang="en-US" altLang="ko-KR" dirty="0"/>
              <a:t>(Cognitive Flexibility)</a:t>
            </a:r>
          </a:p>
          <a:p>
            <a:r>
              <a:rPr lang="en-US" dirty="0"/>
              <a:t> </a:t>
            </a:r>
            <a:r>
              <a:rPr lang="en-US" b="1" u="sng" dirty="0">
                <a:solidFill>
                  <a:srgbClr val="FFFF00"/>
                </a:solidFill>
              </a:rPr>
              <a:t>4</a:t>
            </a:r>
            <a:r>
              <a:rPr lang="ko-KR" altLang="en-US" b="1" u="sng" dirty="0">
                <a:solidFill>
                  <a:srgbClr val="FFFF00"/>
                </a:solidFill>
              </a:rPr>
              <a:t>차 산업혁명 시대의 윤리적</a:t>
            </a:r>
            <a:r>
              <a:rPr lang="en-US" altLang="ko-KR" b="1" u="sng" dirty="0">
                <a:solidFill>
                  <a:srgbClr val="FFFF00"/>
                </a:solidFill>
              </a:rPr>
              <a:t>, </a:t>
            </a:r>
            <a:r>
              <a:rPr lang="ko-KR" altLang="en-US" b="1" u="sng" dirty="0">
                <a:solidFill>
                  <a:srgbClr val="FFFF00"/>
                </a:solidFill>
              </a:rPr>
              <a:t>사회적</a:t>
            </a:r>
            <a:r>
              <a:rPr lang="en-US" altLang="ko-KR" b="1" u="sng" dirty="0">
                <a:solidFill>
                  <a:srgbClr val="FFFF00"/>
                </a:solidFill>
              </a:rPr>
              <a:t>, </a:t>
            </a:r>
            <a:r>
              <a:rPr lang="ko-KR" altLang="en-US" b="1" u="sng" dirty="0">
                <a:solidFill>
                  <a:srgbClr val="FFFF00"/>
                </a:solidFill>
              </a:rPr>
              <a:t>성경적 잇슈등을 잘 깨닫게 할 것</a:t>
            </a:r>
            <a:endParaRPr lang="en-US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48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66682" y="622878"/>
            <a:ext cx="4826144" cy="633514"/>
          </a:xfrm>
        </p:spPr>
        <p:txBody>
          <a:bodyPr>
            <a:noAutofit/>
          </a:bodyPr>
          <a:lstStyle/>
          <a:p>
            <a:r>
              <a:rPr lang="en-US" sz="2000" b="1" cap="small" dirty="0">
                <a:latin typeface="Constantia" pitchFamily="18" charset="0"/>
              </a:rPr>
              <a:t/>
            </a:r>
            <a:br>
              <a:rPr lang="en-US" sz="2000" b="1" cap="small" dirty="0">
                <a:latin typeface="Constantia" pitchFamily="18" charset="0"/>
              </a:rPr>
            </a:br>
            <a:endParaRPr lang="en-US" sz="2000" b="1" cap="small" dirty="0">
              <a:latin typeface="Constant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66682" y="504825"/>
            <a:ext cx="4826144" cy="3950443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편리하지 않은 것은 죄악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en-US" altLang="ko-KR" sz="1400" dirty="0">
                <a:sym typeface="Wingdings" panose="05000000000000000000" pitchFamily="2" charset="2"/>
              </a:rPr>
              <a:t>    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고난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희생이 들어갈 자리가 없다</a:t>
            </a:r>
            <a:endParaRPr lang="en-US" altLang="ko-KR" sz="14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    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과학 기술과 함께 하는 시간이 점점 많아짐</a:t>
            </a:r>
            <a:endParaRPr lang="en-US" altLang="ko-KR" sz="14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    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지루함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시간을 기다리지 못함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인내심이 작아짐</a:t>
            </a:r>
            <a:endParaRPr lang="en-US" altLang="ko-KR" sz="1400" dirty="0"/>
          </a:p>
          <a:p>
            <a:endParaRPr lang="en-US" altLang="ko-KR" sz="1400" u="sng" dirty="0"/>
          </a:p>
          <a:p>
            <a:r>
              <a:rPr lang="en-US" altLang="ko-KR" sz="1400" dirty="0"/>
              <a:t>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영원에서 현재로  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오늘의 행복이 중요</a:t>
            </a:r>
            <a:endParaRPr lang="en-US" altLang="ko-KR" sz="14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endParaRPr lang="en-US" altLang="ko-KR" sz="14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데이터이즘</a:t>
            </a:r>
            <a:endParaRPr lang="en-US" altLang="ko-KR" sz="1400" dirty="0"/>
          </a:p>
          <a:p>
            <a:endParaRPr lang="en-US" altLang="ko-KR" sz="1400" u="sng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altLang="ko-KR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14" name="Diagram 13"/>
          <p:cNvGraphicFramePr/>
          <p:nvPr>
            <p:extLst/>
          </p:nvPr>
        </p:nvGraphicFramePr>
        <p:xfrm>
          <a:off x="220129" y="1852613"/>
          <a:ext cx="3388792" cy="3108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320160"/>
            <a:ext cx="3608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  </a:t>
            </a:r>
            <a:r>
              <a: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맘몬 </a:t>
            </a:r>
            <a:r>
              <a:rPr kumimoji="0" lang="en-US" altLang="ko-KR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+ </a:t>
            </a:r>
            <a:r>
              <a: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편리주의 </a:t>
            </a:r>
            <a:r>
              <a:rPr kumimoji="0" lang="en-US" altLang="ko-KR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+ </a:t>
            </a:r>
            <a:r>
              <a: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현실주의 </a:t>
            </a:r>
            <a:r>
              <a:rPr kumimoji="0" lang="ko-KR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 </a:t>
            </a:r>
            <a:endParaRPr kumimoji="0" lang="en-US" altLang="ko-KR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</a:endParaRPr>
          </a:p>
        </p:txBody>
      </p:sp>
      <p:sp>
        <p:nvSpPr>
          <p:cNvPr id="3" name="Arrow: Up 2"/>
          <p:cNvSpPr/>
          <p:nvPr/>
        </p:nvSpPr>
        <p:spPr>
          <a:xfrm>
            <a:off x="1447800" y="827767"/>
            <a:ext cx="447675" cy="8572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E0B6346-2012-436E-AB1D-20E23B5E1A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07" y="2578480"/>
            <a:ext cx="1705036" cy="18767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AFD9097-4D57-48D5-8B1B-577DDA182D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293" y="2578480"/>
            <a:ext cx="1281539" cy="193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83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7F8F831-B863-40F8-968C-AF213742A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graphicEl>
                                              <a:dgm id="{E7F8F831-B863-40F8-968C-AF213742AE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D01F211-240B-4D8B-91B4-B2A0F2859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4">
                                            <p:graphicEl>
                                              <a:dgm id="{DD01F211-240B-4D8B-91B4-B2A0F2859D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B7FF893-2DE6-429E-B70E-3DA9EC62D8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graphicEl>
                                              <a:dgm id="{5B7FF893-2DE6-429E-B70E-3DA9EC62D8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B30F770-4B94-4896-A383-A01794775B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graphicEl>
                                              <a:dgm id="{CB30F770-4B94-4896-A383-A01794775B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Graphic spid="14" grpId="0" uiExpand="1">
        <p:bldSub>
          <a:bldDgm bld="one"/>
        </p:bldSub>
      </p:bldGraphic>
      <p:bldP spid="2" grpId="0"/>
      <p:bldP spid="3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66682" y="622878"/>
            <a:ext cx="4826144" cy="633514"/>
          </a:xfrm>
        </p:spPr>
        <p:txBody>
          <a:bodyPr>
            <a:noAutofit/>
          </a:bodyPr>
          <a:lstStyle/>
          <a:p>
            <a:r>
              <a:rPr lang="en-US" sz="2000" b="1" cap="small" dirty="0">
                <a:latin typeface="Constantia" pitchFamily="18" charset="0"/>
              </a:rPr>
              <a:t/>
            </a:r>
            <a:br>
              <a:rPr lang="en-US" sz="2000" b="1" cap="small" dirty="0">
                <a:latin typeface="Constantia" pitchFamily="18" charset="0"/>
              </a:rPr>
            </a:br>
            <a:endParaRPr lang="en-US" sz="2000" b="1" cap="small" dirty="0">
              <a:latin typeface="Constant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66682" y="504825"/>
            <a:ext cx="4826144" cy="39504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altLang="ko-KR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14" name="Diagram 13"/>
          <p:cNvGraphicFramePr/>
          <p:nvPr>
            <p:extLst/>
          </p:nvPr>
        </p:nvGraphicFramePr>
        <p:xfrm>
          <a:off x="220129" y="1852613"/>
          <a:ext cx="3388792" cy="3108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320159"/>
            <a:ext cx="3823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           신이신론</a:t>
            </a:r>
            <a:r>
              <a: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 </a:t>
            </a:r>
            <a:r>
              <a:rPr lang="ko-KR" alt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en-US" altLang="ko-KR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</a:endParaRPr>
          </a:p>
        </p:txBody>
      </p:sp>
      <p:sp>
        <p:nvSpPr>
          <p:cNvPr id="3" name="Arrow: Up 2"/>
          <p:cNvSpPr/>
          <p:nvPr/>
        </p:nvSpPr>
        <p:spPr>
          <a:xfrm>
            <a:off x="1447800" y="827767"/>
            <a:ext cx="447675" cy="8572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98667" y="436305"/>
            <a:ext cx="4769239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400" dirty="0">
                <a:solidFill>
                  <a:srgbClr val="FFFF00"/>
                </a:solidFill>
              </a:rPr>
              <a:t>창조의 하나님 혹은 </a:t>
            </a:r>
            <a:r>
              <a:rPr lang="en-US" altLang="ko-KR" sz="1400" dirty="0">
                <a:solidFill>
                  <a:srgbClr val="FFFF00"/>
                </a:solidFill>
              </a:rPr>
              <a:t>Supreme</a:t>
            </a:r>
            <a:r>
              <a:rPr lang="ko-KR" altLang="en-US" sz="1400" dirty="0">
                <a:solidFill>
                  <a:srgbClr val="FFFF00"/>
                </a:solidFill>
              </a:rPr>
              <a:t>은 인정</a:t>
            </a:r>
            <a:r>
              <a:rPr lang="en-US" altLang="ko-KR" sz="1400" dirty="0">
                <a:solidFill>
                  <a:srgbClr val="FFFF00"/>
                </a:solidFill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</a:rPr>
              <a:t>그러나 구원의 하나님은 배제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endParaRPr lang="en-US" altLang="ko-KR" sz="1400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altLang="ko-KR" sz="1400" dirty="0">
                <a:solidFill>
                  <a:srgbClr val="FFFF00"/>
                </a:solidFill>
              </a:rPr>
              <a:t> </a:t>
            </a:r>
            <a:r>
              <a:rPr lang="ko-KR" altLang="en-US" sz="1400" dirty="0">
                <a:solidFill>
                  <a:srgbClr val="FFFF00"/>
                </a:solidFill>
              </a:rPr>
              <a:t>원죄론을 믿지 않음  </a:t>
            </a:r>
            <a:r>
              <a:rPr lang="en-US" altLang="ko-KR" sz="1400" dirty="0">
                <a:solidFill>
                  <a:srgbClr val="FFFF00"/>
                </a:solidFill>
              </a:rPr>
              <a:t>- </a:t>
            </a:r>
            <a:r>
              <a:rPr lang="ko-KR" altLang="en-US" sz="1400" dirty="0">
                <a:solidFill>
                  <a:srgbClr val="FFFF00"/>
                </a:solidFill>
              </a:rPr>
              <a:t>벤자민 프랭클린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endParaRPr lang="en-US" altLang="ko-KR" sz="1400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altLang="ko-KR" sz="1400" dirty="0">
                <a:solidFill>
                  <a:srgbClr val="FFFF00"/>
                </a:solidFill>
              </a:rPr>
              <a:t> </a:t>
            </a:r>
            <a:r>
              <a:rPr lang="ko-KR" altLang="en-US" sz="1400" dirty="0">
                <a:solidFill>
                  <a:srgbClr val="FFFF00"/>
                </a:solidFill>
              </a:rPr>
              <a:t>이성주의자 </a:t>
            </a:r>
            <a:r>
              <a:rPr lang="en-US" altLang="ko-KR" sz="1400" dirty="0">
                <a:solidFill>
                  <a:srgbClr val="FFFF00"/>
                </a:solidFill>
              </a:rPr>
              <a:t>- </a:t>
            </a:r>
            <a:r>
              <a:rPr lang="ko-KR" altLang="en-US" sz="1400" dirty="0">
                <a:solidFill>
                  <a:srgbClr val="FFFF00"/>
                </a:solidFill>
              </a:rPr>
              <a:t>토마스 제퍼슨</a:t>
            </a:r>
            <a:r>
              <a:rPr lang="en-US" altLang="ko-KR" sz="1400" dirty="0">
                <a:solidFill>
                  <a:srgbClr val="FFFF00"/>
                </a:solidFill>
              </a:rPr>
              <a:t> 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제퍼슨 성경</a:t>
            </a:r>
            <a:endParaRPr lang="en-US" altLang="ko-KR" sz="14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342900" indent="-342900">
              <a:buAutoNum type="arabicPeriod"/>
            </a:pPr>
            <a:endParaRPr lang="en-US" altLang="ko-KR" sz="1400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환상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기적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신비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초월 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과학적 증명을 하려고 시도</a:t>
            </a:r>
            <a:endParaRPr lang="en-US" altLang="ko-KR" sz="14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   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독일 과학자 토마스 렘퍼트의 실험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, “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영혼 이탈 현상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“,</a:t>
            </a: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    “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터널 통과한 느낌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”, 42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명에게 저혈압에 의한 졸도</a:t>
            </a:r>
            <a:endParaRPr lang="en-US" altLang="ko-KR" sz="14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    60% 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환각 증상</a:t>
            </a:r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, 47% 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새로운 세계</a:t>
            </a:r>
            <a:endParaRPr lang="en-US" altLang="ko-KR" sz="14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    20% 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초자연적인 누군가를 만났다</a:t>
            </a:r>
            <a:endParaRPr lang="en-US" altLang="ko-KR" sz="14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    17% 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환한 불빛</a:t>
            </a:r>
            <a:endParaRPr lang="en-US" altLang="ko-KR" sz="14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     8%  </a:t>
            </a:r>
            <a:r>
              <a:rPr lang="ko-KR" altLang="en-US" sz="1400" dirty="0">
                <a:solidFill>
                  <a:srgbClr val="FFFF00"/>
                </a:solidFill>
                <a:sym typeface="Wingdings" panose="05000000000000000000" pitchFamily="2" charset="2"/>
              </a:rPr>
              <a:t>터널을 지나간 듯한 느낌</a:t>
            </a:r>
            <a:endParaRPr lang="en-US" altLang="ko-KR" sz="14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</a:t>
            </a: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  </a:t>
            </a:r>
            <a:r>
              <a:rPr lang="ko-KR" altLang="en-US" sz="1200" dirty="0">
                <a:solidFill>
                  <a:srgbClr val="FFC000"/>
                </a:solidFill>
                <a:sym typeface="Wingdings" panose="05000000000000000000" pitchFamily="2" charset="2"/>
              </a:rPr>
              <a:t>영화</a:t>
            </a:r>
            <a:r>
              <a:rPr lang="en-US" altLang="ko-KR" sz="1200" dirty="0">
                <a:solidFill>
                  <a:srgbClr val="FFC000"/>
                </a:solidFill>
                <a:sym typeface="Wingdings" panose="05000000000000000000" pitchFamily="2" charset="2"/>
              </a:rPr>
              <a:t>, Raise </a:t>
            </a:r>
            <a:r>
              <a:rPr lang="ko-KR" altLang="en-US" sz="1200" dirty="0">
                <a:solidFill>
                  <a:srgbClr val="FFC000"/>
                </a:solidFill>
                <a:sym typeface="Wingdings" panose="05000000000000000000" pitchFamily="2" charset="2"/>
              </a:rPr>
              <a:t>에서 </a:t>
            </a:r>
            <a:r>
              <a:rPr lang="en-US" altLang="ko-KR" sz="1200" dirty="0">
                <a:solidFill>
                  <a:srgbClr val="FFC000"/>
                </a:solidFill>
                <a:sym typeface="Wingdings" panose="05000000000000000000" pitchFamily="2" charset="2"/>
              </a:rPr>
              <a:t>“</a:t>
            </a:r>
            <a:r>
              <a:rPr lang="ko-KR" altLang="en-US" sz="1200" dirty="0">
                <a:solidFill>
                  <a:srgbClr val="FFC000"/>
                </a:solidFill>
                <a:sym typeface="Wingdings" panose="05000000000000000000" pitchFamily="2" charset="2"/>
              </a:rPr>
              <a:t>나일강 피가 물드는 장면 </a:t>
            </a:r>
            <a:r>
              <a:rPr lang="en-US" altLang="ko-KR" sz="1200" dirty="0">
                <a:solidFill>
                  <a:srgbClr val="FFC000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200" dirty="0">
                <a:solidFill>
                  <a:srgbClr val="FFC000"/>
                </a:solidFill>
                <a:sym typeface="Wingdings" panose="05000000000000000000" pitchFamily="2" charset="2"/>
              </a:rPr>
              <a:t>악어가 공격한 것으로 묘사</a:t>
            </a:r>
            <a:r>
              <a:rPr lang="en-US" altLang="ko-KR" sz="1200" dirty="0">
                <a:solidFill>
                  <a:srgbClr val="FFC000"/>
                </a:solidFill>
                <a:sym typeface="Wingdings" panose="05000000000000000000" pitchFamily="2" charset="2"/>
              </a:rPr>
              <a:t>“ , </a:t>
            </a:r>
            <a:r>
              <a:rPr lang="ko-KR" altLang="en-US" sz="1200" dirty="0">
                <a:solidFill>
                  <a:srgbClr val="FFC000"/>
                </a:solidFill>
                <a:sym typeface="Wingdings" panose="05000000000000000000" pitchFamily="2" charset="2"/>
              </a:rPr>
              <a:t>모세가 하나님과 만나는 장면 </a:t>
            </a:r>
            <a:r>
              <a:rPr lang="en-US" altLang="ko-KR" sz="1200" dirty="0">
                <a:solidFill>
                  <a:srgbClr val="FFC000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200" dirty="0">
                <a:solidFill>
                  <a:srgbClr val="FFC000"/>
                </a:solidFill>
                <a:sym typeface="Wingdings" panose="05000000000000000000" pitchFamily="2" charset="2"/>
              </a:rPr>
              <a:t>어린 동자가 등장</a:t>
            </a:r>
            <a:endParaRPr lang="en-US" altLang="ko-KR" sz="1200" dirty="0">
              <a:solidFill>
                <a:srgbClr val="FFC000"/>
              </a:solidFill>
              <a:sym typeface="Wingdings" panose="05000000000000000000" pitchFamily="2" charset="2"/>
            </a:endParaRPr>
          </a:p>
          <a:p>
            <a:endParaRPr lang="en-US" altLang="ko-KR" sz="1200" dirty="0">
              <a:solidFill>
                <a:srgbClr val="FFC000"/>
              </a:solidFill>
              <a:sym typeface="Wingdings" panose="05000000000000000000" pitchFamily="2" charset="2"/>
            </a:endParaRPr>
          </a:p>
          <a:p>
            <a:r>
              <a:rPr lang="en-US" altLang="ko-KR" sz="1200" dirty="0">
                <a:solidFill>
                  <a:srgbClr val="FFC000"/>
                </a:solidFill>
                <a:sym typeface="Wingdings" panose="05000000000000000000" pitchFamily="2" charset="2"/>
              </a:rPr>
              <a:t> Beauty &amp; Beast  </a:t>
            </a:r>
            <a:r>
              <a:rPr lang="ko-KR" altLang="en-US" sz="1200" dirty="0">
                <a:solidFill>
                  <a:srgbClr val="FFC000"/>
                </a:solidFill>
                <a:sym typeface="Wingdings" panose="05000000000000000000" pitchFamily="2" charset="2"/>
              </a:rPr>
              <a:t>동성애 감독 </a:t>
            </a:r>
            <a:r>
              <a:rPr lang="en-US" altLang="ko-KR" sz="1200" dirty="0">
                <a:solidFill>
                  <a:srgbClr val="FFC000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200" dirty="0">
                <a:solidFill>
                  <a:srgbClr val="FFC000"/>
                </a:solidFill>
                <a:sym typeface="Wingdings" panose="05000000000000000000" pitchFamily="2" charset="2"/>
              </a:rPr>
              <a:t>동성애 내용</a:t>
            </a:r>
            <a:endParaRPr lang="en-US" altLang="ko-KR" sz="1200" dirty="0">
              <a:solidFill>
                <a:srgbClr val="FFC000"/>
              </a:solidFill>
              <a:sym typeface="Wingdings" panose="05000000000000000000" pitchFamily="2" charset="2"/>
            </a:endParaRPr>
          </a:p>
          <a:p>
            <a:endParaRPr lang="en-US" altLang="ko-KR" sz="1100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     </a:t>
            </a: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</a:t>
            </a:r>
          </a:p>
          <a:p>
            <a:r>
              <a:rPr lang="en-US" altLang="ko-KR" sz="1400" dirty="0">
                <a:solidFill>
                  <a:srgbClr val="FFFF00"/>
                </a:solidFill>
                <a:sym typeface="Wingdings" panose="05000000000000000000" pitchFamily="2" charset="2"/>
              </a:rPr>
              <a:t>         </a:t>
            </a:r>
          </a:p>
          <a:p>
            <a:endParaRPr lang="en-US" altLang="ko-KR" sz="1400" dirty="0">
              <a:solidFill>
                <a:srgbClr val="FFFF00"/>
              </a:solidFill>
            </a:endParaRPr>
          </a:p>
          <a:p>
            <a:endParaRPr lang="en-US" altLang="ko-KR" sz="1400" dirty="0">
              <a:solidFill>
                <a:srgbClr val="FFFF00"/>
              </a:solidFill>
            </a:endParaRPr>
          </a:p>
          <a:p>
            <a:r>
              <a:rPr lang="ko-KR" altLang="en-US" sz="1400" dirty="0">
                <a:solidFill>
                  <a:srgbClr val="FFFF00"/>
                </a:solidFill>
              </a:rPr>
              <a:t> 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9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7F8F831-B863-40F8-968C-AF213742A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graphicEl>
                                              <a:dgm id="{E7F8F831-B863-40F8-968C-AF213742AE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D01F211-240B-4D8B-91B4-B2A0F2859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>
                                            <p:graphicEl>
                                              <a:dgm id="{DD01F211-240B-4D8B-91B4-B2A0F2859D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B7FF893-2DE6-429E-B70E-3DA9EC62D8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graphicEl>
                                              <a:dgm id="{5B7FF893-2DE6-429E-B70E-3DA9EC62D8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one"/>
        </p:bldSub>
      </p:bldGraphic>
      <p:bldP spid="2" grpId="0"/>
      <p:bldP spid="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66682" y="622878"/>
            <a:ext cx="4826144" cy="633514"/>
          </a:xfrm>
        </p:spPr>
        <p:txBody>
          <a:bodyPr>
            <a:noAutofit/>
          </a:bodyPr>
          <a:lstStyle/>
          <a:p>
            <a:r>
              <a:rPr lang="en-US" sz="2000" b="1" cap="small" dirty="0">
                <a:latin typeface="Constantia" pitchFamily="18" charset="0"/>
              </a:rPr>
              <a:t/>
            </a:r>
            <a:br>
              <a:rPr lang="en-US" sz="2000" b="1" cap="small" dirty="0">
                <a:latin typeface="Constantia" pitchFamily="18" charset="0"/>
              </a:rPr>
            </a:br>
            <a:endParaRPr lang="en-US" sz="2000" b="1" cap="small" dirty="0">
              <a:latin typeface="Constant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66682" y="504825"/>
            <a:ext cx="4826144" cy="39504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14" name="Diagram 13"/>
          <p:cNvGraphicFramePr/>
          <p:nvPr>
            <p:extLst/>
          </p:nvPr>
        </p:nvGraphicFramePr>
        <p:xfrm>
          <a:off x="220129" y="1852613"/>
          <a:ext cx="3388792" cy="2757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0128" y="320159"/>
            <a:ext cx="3492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Me-Centric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나 중심적인 자아 실천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Arrow: Up 2"/>
          <p:cNvSpPr/>
          <p:nvPr/>
        </p:nvSpPr>
        <p:spPr>
          <a:xfrm>
            <a:off x="1518657" y="934690"/>
            <a:ext cx="447675" cy="8572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66682" y="504825"/>
            <a:ext cx="4572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포스트 모더니즘의 특징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srgbClr val="FFC000"/>
                </a:solidFill>
                <a:latin typeface="Arial"/>
                <a:sym typeface="Wingdings" panose="05000000000000000000" pitchFamily="2" charset="2"/>
              </a:rPr>
              <a:t>      </a:t>
            </a:r>
            <a:r>
              <a:rPr lang="en-US" altLang="ko-KR" dirty="0">
                <a:solidFill>
                  <a:srgbClr val="FFC000"/>
                </a:solidFill>
                <a:latin typeface="Arial"/>
                <a:sym typeface="Wingdings" panose="05000000000000000000" pitchFamily="2" charset="2"/>
              </a:rPr>
              <a:t>*  </a:t>
            </a:r>
            <a:r>
              <a:rPr lang="ko-KR" altLang="en-US" dirty="0">
                <a:solidFill>
                  <a:srgbClr val="FFC000"/>
                </a:solidFill>
                <a:latin typeface="Arial"/>
                <a:sym typeface="Wingdings" panose="05000000000000000000" pitchFamily="2" charset="2"/>
              </a:rPr>
              <a:t>현세주의 </a:t>
            </a:r>
            <a:r>
              <a:rPr lang="en-US" altLang="ko-KR" dirty="0">
                <a:solidFill>
                  <a:srgbClr val="FFC000"/>
                </a:solidFill>
                <a:latin typeface="Arial"/>
                <a:sym typeface="Wingdings" panose="05000000000000000000" pitchFamily="2" charset="2"/>
              </a:rPr>
              <a:t>– </a:t>
            </a:r>
            <a:r>
              <a:rPr lang="ko-KR" altLang="en-US" dirty="0">
                <a:solidFill>
                  <a:srgbClr val="FFC000"/>
                </a:solidFill>
                <a:latin typeface="Arial"/>
                <a:sym typeface="Wingdings" panose="05000000000000000000" pitchFamily="2" charset="2"/>
              </a:rPr>
              <a:t>건강과 치료</a:t>
            </a:r>
            <a:endParaRPr lang="en-US" altLang="ko-KR" dirty="0">
              <a:solidFill>
                <a:srgbClr val="FFC000"/>
              </a:solidFill>
              <a:latin typeface="Arial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      *   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주관주의</a:t>
            </a:r>
            <a:endParaRPr kumimoji="0" lang="en-US" altLang="ko-KR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sym typeface="Wingdings" panose="05000000000000000000" pitchFamily="2" charset="2"/>
            </a:endParaRPr>
          </a:p>
          <a:p>
            <a:pPr lvl="0">
              <a:defRPr/>
            </a:pPr>
            <a:r>
              <a:rPr lang="en-US" altLang="ko-KR" dirty="0">
                <a:solidFill>
                  <a:srgbClr val="FFC000"/>
                </a:solidFill>
                <a:latin typeface="Arial"/>
                <a:sym typeface="Wingdings" panose="05000000000000000000" pitchFamily="2" charset="2"/>
              </a:rPr>
              <a:t>      *   </a:t>
            </a:r>
            <a:r>
              <a:rPr lang="ko-KR" altLang="en-US" dirty="0">
                <a:solidFill>
                  <a:srgbClr val="FFC000"/>
                </a:solidFill>
                <a:sym typeface="Wingdings" panose="05000000000000000000" pitchFamily="2" charset="2"/>
              </a:rPr>
              <a:t>절대 진리보다는 관점이 중요</a:t>
            </a:r>
            <a:endParaRPr lang="en-US" altLang="ko-KR" dirty="0">
              <a:solidFill>
                <a:srgbClr val="FFC000"/>
              </a:solidFill>
              <a:sym typeface="Wingdings" panose="05000000000000000000" pitchFamily="2" charset="2"/>
            </a:endParaRPr>
          </a:p>
          <a:p>
            <a:pPr lvl="0">
              <a:defRPr/>
            </a:pP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      *   </a:t>
            </a:r>
            <a:r>
              <a:rPr lang="ko-KR" altLang="en-US" dirty="0">
                <a:solidFill>
                  <a:srgbClr val="FFC000"/>
                </a:solidFill>
                <a:sym typeface="Wingdings" panose="05000000000000000000" pitchFamily="2" charset="2"/>
              </a:rPr>
              <a:t>행복 추구</a:t>
            </a:r>
            <a:endParaRPr lang="en-US" altLang="ko-KR" dirty="0">
              <a:solidFill>
                <a:srgbClr val="FFC000"/>
              </a:solidFill>
              <a:sym typeface="Wingdings" panose="05000000000000000000" pitchFamily="2" charset="2"/>
            </a:endParaRPr>
          </a:p>
          <a:p>
            <a:pPr lvl="0">
              <a:defRPr/>
            </a:pP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      *   Me, Me, 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“Gen Z”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의 사고 방식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42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7F8F831-B863-40F8-968C-AF213742A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graphicEl>
                                              <a:dgm id="{E7F8F831-B863-40F8-968C-AF213742AE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47C2E0E-0E23-414D-8CE5-57EB4816E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graphicEl>
                                              <a:dgm id="{F47C2E0E-0E23-414D-8CE5-57EB4816E1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F805BC1-A163-4DF0-8405-0ACDE3AB2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graphicEl>
                                              <a:dgm id="{CF805BC1-A163-4DF0-8405-0ACDE3AB29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1729CB6-514E-4A9C-8BD6-52D1E6E78C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graphicEl>
                                              <a:dgm id="{61729CB6-514E-4A9C-8BD6-52D1E6E78C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Dgm bld="one"/>
        </p:bldSub>
      </p:bldGraphic>
      <p:bldP spid="2" grpId="0"/>
      <p:bldP spid="3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Generation Z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11" y="1283944"/>
            <a:ext cx="2857500" cy="160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67" y="1283943"/>
            <a:ext cx="2857500" cy="160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11" y="2884143"/>
            <a:ext cx="2857500" cy="16055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607" y="2884143"/>
            <a:ext cx="2143495" cy="1605552"/>
          </a:xfrm>
          <a:prstGeom prst="rect">
            <a:avLst/>
          </a:prstGeom>
        </p:spPr>
      </p:pic>
      <p:pic>
        <p:nvPicPr>
          <p:cNvPr id="11" name="Content Placeholder 10" descr="Image result for generation z 마케팅"/>
          <p:cNvPicPr>
            <a:picLocks noGrp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18106" y="1283943"/>
            <a:ext cx="2268693" cy="247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947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8136" y="127221"/>
            <a:ext cx="7548664" cy="556591"/>
          </a:xfrm>
        </p:spPr>
        <p:txBody>
          <a:bodyPr/>
          <a:lstStyle/>
          <a:p>
            <a:r>
              <a:rPr lang="en-US" dirty="0"/>
              <a:t>Gen Z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608" y="866196"/>
            <a:ext cx="6571873" cy="3761463"/>
          </a:xfrm>
        </p:spPr>
      </p:pic>
    </p:spTree>
    <p:extLst>
      <p:ext uri="{BB962C8B-B14F-4D97-AF65-F5344CB8AC3E}">
        <p14:creationId xmlns:p14="http://schemas.microsoft.com/office/powerpoint/2010/main" val="96616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8136" y="119270"/>
            <a:ext cx="7548664" cy="49298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Gen Z (Mobile </a:t>
            </a:r>
            <a:r>
              <a:rPr lang="ko-KR" altLang="en-US" dirty="0">
                <a:solidFill>
                  <a:srgbClr val="FFFF00"/>
                </a:solidFill>
              </a:rPr>
              <a:t>세대</a:t>
            </a:r>
            <a:r>
              <a:rPr lang="en-US" altLang="ko-KR" dirty="0">
                <a:solidFill>
                  <a:srgbClr val="FFFF00"/>
                </a:solidFill>
              </a:rPr>
              <a:t>)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136" y="667910"/>
            <a:ext cx="7684588" cy="4275565"/>
          </a:xfrm>
        </p:spPr>
        <p:txBody>
          <a:bodyPr>
            <a:normAutofit/>
          </a:bodyPr>
          <a:lstStyle/>
          <a:p>
            <a:r>
              <a:rPr lang="en-US" dirty="0"/>
              <a:t>Digital-native , 25% Population, $44 billion, 2020 </a:t>
            </a:r>
            <a:r>
              <a:rPr lang="en-US" dirty="0">
                <a:sym typeface="Wingdings" panose="05000000000000000000" pitchFamily="2" charset="2"/>
              </a:rPr>
              <a:t> 1/3, </a:t>
            </a:r>
          </a:p>
          <a:p>
            <a:r>
              <a:rPr lang="ko-KR" altLang="en-US" dirty="0"/>
              <a:t>자기 주도형 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좋아하는 일에 집중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ko-KR" altLang="en-US" dirty="0"/>
              <a:t>문제해결자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문제상황을 그대로 받아들이지 않고 다양한 정보 분석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객관적</a:t>
            </a:r>
            <a:r>
              <a:rPr lang="en-US" altLang="ko-KR" dirty="0">
                <a:sym typeface="Wingdings" panose="05000000000000000000" pitchFamily="2" charset="2"/>
              </a:rPr>
              <a:t>, </a:t>
            </a:r>
            <a:r>
              <a:rPr lang="ko-KR" altLang="en-US" dirty="0">
                <a:sym typeface="Wingdings" panose="05000000000000000000" pitchFamily="2" charset="2"/>
              </a:rPr>
              <a:t>논리적 해결책 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/>
              <a:t> Multi-tasking</a:t>
            </a:r>
          </a:p>
          <a:p>
            <a:r>
              <a:rPr lang="en-US" altLang="ko-KR">
                <a:solidFill>
                  <a:srgbClr val="FFFF00"/>
                </a:solidFill>
              </a:rPr>
              <a:t> 8</a:t>
            </a:r>
            <a:r>
              <a:rPr lang="ko-KR" altLang="en-US" dirty="0">
                <a:solidFill>
                  <a:srgbClr val="FFFF00"/>
                </a:solidFill>
              </a:rPr>
              <a:t>초 마케팅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빠른 시간내에 메세지를 전해야 한다</a:t>
            </a:r>
            <a:endParaRPr lang="en-US" altLang="ko-KR" dirty="0"/>
          </a:p>
          <a:p>
            <a:r>
              <a:rPr lang="ko-KR" altLang="en-US" dirty="0"/>
              <a:t>소셜 미디아가 중요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그러나 스냅쳇</a:t>
            </a:r>
            <a:r>
              <a:rPr lang="en-US" altLang="ko-KR" dirty="0">
                <a:sym typeface="Wingdings" panose="05000000000000000000" pitchFamily="2" charset="2"/>
              </a:rPr>
              <a:t>, Secret, Whisper </a:t>
            </a:r>
            <a:r>
              <a:rPr lang="ko-KR" altLang="en-US" dirty="0">
                <a:sym typeface="Wingdings" panose="05000000000000000000" pitchFamily="2" charset="2"/>
              </a:rPr>
              <a:t>를 선호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Two-way conversation </a:t>
            </a:r>
            <a:r>
              <a:rPr lang="en-US" dirty="0">
                <a:sym typeface="Wingdings" panose="05000000000000000000" pitchFamily="2" charset="2"/>
              </a:rPr>
              <a:t>are a must , 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      but not necessarily with words  </a:t>
            </a:r>
            <a:r>
              <a:rPr lang="ko-KR" altLang="en-US" dirty="0">
                <a:sym typeface="Wingdings" panose="05000000000000000000" pitchFamily="2" charset="2"/>
              </a:rPr>
              <a:t>상호 교통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>
                <a:sym typeface="Wingdings" panose="05000000000000000000" pitchFamily="2" charset="2"/>
              </a:rPr>
              <a:t>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창업 하려는 의지가 강하다</a:t>
            </a:r>
            <a:endParaRPr lang="en-US" altLang="ko-KR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>
                <a:sym typeface="Wingdings" panose="05000000000000000000" pitchFamily="2" charset="2"/>
              </a:rPr>
              <a:t>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글로벌에 익숙 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– </a:t>
            </a:r>
            <a:r>
              <a:rPr lang="ko-KR" altLang="en-US" dirty="0">
                <a:solidFill>
                  <a:srgbClr val="FFFF00"/>
                </a:solidFill>
                <a:sym typeface="Wingdings" panose="05000000000000000000" pitchFamily="2" charset="2"/>
              </a:rPr>
              <a:t>다른 나라 사람들과 결혼에 아무 문제가 없다</a:t>
            </a:r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, 1/10</a:t>
            </a:r>
          </a:p>
          <a:p>
            <a:pPr lvl="1"/>
            <a:r>
              <a:rPr lang="en-US" altLang="ko-KR" dirty="0">
                <a:solidFill>
                  <a:srgbClr val="FFFF00"/>
                </a:solidFill>
                <a:sym typeface="Wingdings" panose="05000000000000000000" pitchFamily="2" charset="2"/>
              </a:rPr>
              <a:t> Homo-sexual  embraced, normative</a:t>
            </a:r>
            <a:endParaRPr lang="en-US" altLang="ko-K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ko-K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ular Callout 8"/>
          <p:cNvSpPr/>
          <p:nvPr/>
        </p:nvSpPr>
        <p:spPr>
          <a:xfrm>
            <a:off x="3445702" y="3352317"/>
            <a:ext cx="4957762" cy="871538"/>
          </a:xfrm>
          <a:prstGeom prst="wedgeRectCallout">
            <a:avLst>
              <a:gd name="adj1" fmla="val -20199"/>
              <a:gd name="adj2" fmla="val 5009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디도서 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3:14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“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또 우리 사람들도 열매 없는 자가 되지 않게 하기 위하여 필요한 것을 </a:t>
            </a: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    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준비하는 좋은 일에 힘 쓰기를 배우게 하라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”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3785732" y="3105150"/>
            <a:ext cx="4876800" cy="73387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ko-KR" altLang="en-US" dirty="0"/>
              <a:t>미래에 대한 준비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316296" y="1900909"/>
            <a:ext cx="5379485" cy="1013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" name="GettyImages_sdd30005019vm_n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  <p14:bmkLst>
                    <p14:bmk name="Bookmark 1" time="0"/>
                    <p14:bmk name="Bookmark 2" time="5608.8846"/>
                    <p14:bmk name="Bookmark 3" time="12219.3557"/>
                  </p14:bmkLst>
                </p14:media>
              </p:ext>
            </p:extLst>
          </p:nvPr>
        </p:nvPicPr>
        <p:blipFill rotWithShape="1">
          <a:blip r:embed="rId5"/>
          <a:srcRect l="5841" r="3869"/>
          <a:stretch/>
        </p:blipFill>
        <p:spPr>
          <a:xfrm>
            <a:off x="564460" y="1463242"/>
            <a:ext cx="3004240" cy="22551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18000" dist="5000" dir="5400000" sy="-100000" algn="bl" rotWithShape="0"/>
          </a:effectLst>
          <a:scene3d>
            <a:camera prst="perspectiveContrastingRightFacing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2942824" y="1109812"/>
            <a:ext cx="538980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kern="0" dirty="0">
                <a:solidFill>
                  <a:srgbClr val="CC00FF"/>
                </a:solidFill>
              </a:rPr>
              <a:t>전 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</a:rPr>
              <a:t>11:4 </a:t>
            </a:r>
          </a:p>
          <a:p>
            <a:pPr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“</a:t>
            </a:r>
            <a:r>
              <a:rPr lang="ko-KR" altLang="en-US" sz="1400" dirty="0">
                <a:solidFill>
                  <a:srgbClr val="FFFF00"/>
                </a:solidFill>
              </a:rPr>
              <a:t>풍세를 살펴보는 자는 파종하지 못할 것이요 구름만 바라보는 </a:t>
            </a:r>
            <a:endParaRPr lang="en-US" altLang="ko-KR" sz="14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altLang="ko-KR" sz="1400" dirty="0">
                <a:solidFill>
                  <a:srgbClr val="FFFF00"/>
                </a:solidFill>
              </a:rPr>
              <a:t>      </a:t>
            </a:r>
            <a:r>
              <a:rPr lang="ko-KR" altLang="en-US" sz="1400" dirty="0">
                <a:solidFill>
                  <a:srgbClr val="FFFF00"/>
                </a:solidFill>
              </a:rPr>
              <a:t>자는 거두지 못하리라</a:t>
            </a:r>
            <a:r>
              <a:rPr lang="en-US" altLang="ko-KR" dirty="0"/>
              <a:t>”</a:t>
            </a:r>
            <a:endParaRPr lang="ko-KR" alt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</a:rPr>
              <a:t>전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</a:rPr>
              <a:t>9:17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“</a:t>
            </a:r>
            <a:r>
              <a: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조용히 들리는 지혜자들의 말들이 우매한 자들을 다스리는 </a:t>
            </a:r>
            <a:endParaRPr kumimoji="0" lang="en-US" altLang="ko-KR" sz="1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kern="0" dirty="0">
                <a:solidFill>
                  <a:srgbClr val="FFFF00"/>
                </a:solidFill>
              </a:rPr>
              <a:t>      </a:t>
            </a:r>
            <a:r>
              <a: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자의  호령보다 나으니라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. “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2041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4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9" grpId="0" animBg="1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theme1.xml><?xml version="1.0" encoding="utf-8"?>
<a:theme xmlns:a="http://schemas.openxmlformats.org/drawingml/2006/main" name="MultimediaChoreograph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pperplate Gothic Bold"/>
        <a:ea typeface=""/>
        <a:cs typeface=""/>
      </a:majorFont>
      <a:minorFont>
        <a:latin typeface="Arial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ray Segoe 4-3 template-template_April-17-2007">
  <a:themeElements>
    <a:clrScheme name="Gray Template Template">
      <a:dk1>
        <a:srgbClr val="000000"/>
      </a:dk1>
      <a:lt1>
        <a:srgbClr val="FFFFFF"/>
      </a:lt1>
      <a:dk2>
        <a:srgbClr val="5F5F5F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7DDDFF"/>
      </a:hlink>
      <a:folHlink>
        <a:srgbClr val="F0ED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8D40529-A348-4B16-A8D7-9003BD9474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Multimedia choreography presentation</Template>
  <TotalTime>0</TotalTime>
  <Words>3025</Words>
  <Application>Microsoft Office PowerPoint</Application>
  <PresentationFormat>화면 슬라이드 쇼(16:9)</PresentationFormat>
  <Paragraphs>669</Paragraphs>
  <Slides>78</Slides>
  <Notes>5</Notes>
  <HiddenSlides>0</HiddenSlides>
  <MMClips>1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78</vt:i4>
      </vt:variant>
    </vt:vector>
  </HeadingPairs>
  <TitlesOfParts>
    <vt:vector size="93" baseType="lpstr">
      <vt:lpstr>Malgun Gothic</vt:lpstr>
      <vt:lpstr>Malgun Gothic</vt:lpstr>
      <vt:lpstr>Arial</vt:lpstr>
      <vt:lpstr>Bookman Old Style</vt:lpstr>
      <vt:lpstr>Calibri</vt:lpstr>
      <vt:lpstr>Constantia</vt:lpstr>
      <vt:lpstr>Copperplate Gothic Bold</vt:lpstr>
      <vt:lpstr>Copperplate Gothic Light</vt:lpstr>
      <vt:lpstr>Rockwell</vt:lpstr>
      <vt:lpstr>Tahoma</vt:lpstr>
      <vt:lpstr>Times New Roman</vt:lpstr>
      <vt:lpstr>Wingdings</vt:lpstr>
      <vt:lpstr>MultimediaChoreography</vt:lpstr>
      <vt:lpstr>Gray Segoe 4-3 template-template_April-17-2007</vt:lpstr>
      <vt:lpstr>Damask</vt:lpstr>
      <vt:lpstr>4차 산업 혁명과 차세대 교육 (Global Media &amp; IT)</vt:lpstr>
      <vt:lpstr>머지않은 장래에….</vt:lpstr>
      <vt:lpstr>2040 까지 (유엔 레포트)</vt:lpstr>
      <vt:lpstr>PowerPoint 프레젠테이션</vt:lpstr>
      <vt:lpstr>4차 산업혁명</vt:lpstr>
      <vt:lpstr>4th revolution</vt:lpstr>
      <vt:lpstr>Agenda</vt:lpstr>
      <vt:lpstr>핵심 기술 메가 트렌드 </vt:lpstr>
      <vt:lpstr>PowerPoint 프레젠테이션</vt:lpstr>
      <vt:lpstr>PowerPoint 프레젠테이션</vt:lpstr>
      <vt:lpstr>자율 주행차로 인한 운전 직업 상실</vt:lpstr>
      <vt:lpstr>PowerPoint 프레젠테이션</vt:lpstr>
      <vt:lpstr>3D Printing – 3차원 물체</vt:lpstr>
      <vt:lpstr>3-D House Printer</vt:lpstr>
      <vt:lpstr>Russia - $13,600 짜리 3D Printing House</vt:lpstr>
      <vt:lpstr>바이오 프린팅</vt:lpstr>
      <vt:lpstr>PowerPoint 프레젠테이션</vt:lpstr>
      <vt:lpstr>What is blockchain – 신뢰 시스템, Open Algorism, Distributed </vt:lpstr>
      <vt:lpstr>Blockchain Use cases – 경제 혁명</vt:lpstr>
      <vt:lpstr>PowerPoint 프레젠테이션</vt:lpstr>
      <vt:lpstr>AI - IBM Watson</vt:lpstr>
      <vt:lpstr>PowerPoint 프레젠테이션</vt:lpstr>
      <vt:lpstr>PowerPoint 프레젠테이션</vt:lpstr>
      <vt:lpstr>가정 도우미 로봇</vt:lpstr>
      <vt:lpstr>전투 로봇</vt:lpstr>
      <vt:lpstr>작곡하는 인공 지능</vt:lpstr>
      <vt:lpstr>PowerPoint 프레젠테이션</vt:lpstr>
      <vt:lpstr>실제 그림 vs 인공지능이 그린 그림</vt:lpstr>
      <vt:lpstr>보칼로이드 – 음성, 노래까지 실제 가수와 똑같이... </vt:lpstr>
      <vt:lpstr>PowerPoint 프레젠테이션</vt:lpstr>
      <vt:lpstr>Amazon Go – 무인 마켓</vt:lpstr>
      <vt:lpstr>PowerPoint 프레젠테이션</vt:lpstr>
      <vt:lpstr>PowerPoint 프레젠테이션</vt:lpstr>
      <vt:lpstr>미래 일자리에 대한 보고서</vt:lpstr>
      <vt:lpstr>PowerPoint 프레젠테이션</vt:lpstr>
      <vt:lpstr>새로 떠오르는 직업 </vt:lpstr>
      <vt:lpstr>극심한 부의 불평등</vt:lpstr>
      <vt:lpstr>기본 소득에 대하여</vt:lpstr>
      <vt:lpstr>PowerPoint 프레젠테이션</vt:lpstr>
      <vt:lpstr>감성 로봇 - 소피아</vt:lpstr>
      <vt:lpstr>PowerPoint 프레젠테이션</vt:lpstr>
      <vt:lpstr>PowerPoint 프레젠테이션</vt:lpstr>
      <vt:lpstr>로봇세 논쟁 : 부의 불균형 심화   빌게이츠 vs 로렌스 서머스 (하바드 교수)</vt:lpstr>
      <vt:lpstr>PowerPoint 프레젠테이션</vt:lpstr>
      <vt:lpstr>DNA – blue print of Life</vt:lpstr>
      <vt:lpstr>Francis Collins vs Craig Ventor </vt:lpstr>
      <vt:lpstr>유전자 검사 - $100 에 가능(Illumina) 2017.1.12 뉴스</vt:lpstr>
      <vt:lpstr>Genetic Disease</vt:lpstr>
      <vt:lpstr>유전자 지도의 윤리적 이슈</vt:lpstr>
      <vt:lpstr>DNA 시퀀싱, DNA 편집 - 디자이너 베이비 </vt:lpstr>
      <vt:lpstr>3부모 : 영국에서 허용 – 2015.2.3 </vt:lpstr>
      <vt:lpstr>Pew Research</vt:lpstr>
      <vt:lpstr>하나님의 형상  Bible Verses</vt:lpstr>
      <vt:lpstr>현대판 키메라 </vt:lpstr>
      <vt:lpstr>법적, 윤리적 문제</vt:lpstr>
      <vt:lpstr>PowerPoint 프레젠테이션</vt:lpstr>
      <vt:lpstr>EduTech – Education + technology</vt:lpstr>
      <vt:lpstr>1. Ubiquitous Learning   (언제 어디서나, 교육대상의 극대화) </vt:lpstr>
      <vt:lpstr>2. Redefinition of learning space</vt:lpstr>
      <vt:lpstr>3. Personalized learning (맞춤형 학습)     – 코칭이지 티칭이 아니다</vt:lpstr>
      <vt:lpstr>4. 교육에 VR, AR,홀로그램,     인공지능 도입</vt:lpstr>
      <vt:lpstr>4. Micro College – Nano Degree Program</vt:lpstr>
      <vt:lpstr>5. Mobile Learning, Game Learning</vt:lpstr>
      <vt:lpstr>PowerPoint 프레젠테이션</vt:lpstr>
      <vt:lpstr>세계경제포럼에서 제시하는 Top 10 Skills</vt:lpstr>
      <vt:lpstr>21세기 핵심역량</vt:lpstr>
      <vt:lpstr>복잡한 문제 해결 </vt:lpstr>
      <vt:lpstr> Critical Thinking - 비판적 사고방식 Creative Thinking - 창의성 </vt:lpstr>
      <vt:lpstr>People Management – 인간관계 Coordination</vt:lpstr>
      <vt:lpstr>Emotional intelligence</vt:lpstr>
      <vt:lpstr>그렇다면…. 어떻게 해야 하는가  </vt:lpstr>
      <vt:lpstr> </vt:lpstr>
      <vt:lpstr> </vt:lpstr>
      <vt:lpstr> </vt:lpstr>
      <vt:lpstr>Generation Z</vt:lpstr>
      <vt:lpstr>Gen Z</vt:lpstr>
      <vt:lpstr>Gen Z (Mobile 세대) </vt:lpstr>
      <vt:lpstr> 미래에 대한 준비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2016-10-08T16:46:15Z</dcterms:created>
  <dcterms:modified xsi:type="dcterms:W3CDTF">2017-12-02T22:44:19Z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TC016745539991</vt:lpwstr>
  </property>
</Properties>
</file>